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6" r:id="rId3"/>
    <p:sldId id="257" r:id="rId4"/>
    <p:sldId id="259" r:id="rId5"/>
    <p:sldId id="260" r:id="rId6"/>
    <p:sldId id="261" r:id="rId7"/>
    <p:sldId id="263" r:id="rId8"/>
    <p:sldId id="262" r:id="rId9"/>
    <p:sldId id="264" r:id="rId10"/>
    <p:sldId id="265" r:id="rId11"/>
    <p:sldId id="266" r:id="rId12"/>
    <p:sldId id="267" r:id="rId13"/>
    <p:sldId id="268" r:id="rId14"/>
    <p:sldId id="270" r:id="rId15"/>
    <p:sldId id="271" r:id="rId16"/>
    <p:sldId id="272" r:id="rId17"/>
    <p:sldId id="273" r:id="rId18"/>
    <p:sldId id="269" r:id="rId19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3889B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82FE2A-A5CA-4DF2-9A2C-162CD06A6B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0CB59DFE-00B3-45EB-8CCF-4AC3668933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8F7C131-205C-4ECB-BD1E-CA036CD8DE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C84B2-3A88-41E5-8F05-217DF2FF0988}" type="datetimeFigureOut">
              <a:rPr lang="uk-UA" smtClean="0"/>
              <a:t>26.08.2025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5CAD30F-9F79-47CD-8F35-3007393E5F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FF0F9B6-A227-4EC3-8FF8-FD13D39891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2D097-DBDC-432B-A375-82FFDBF15B7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495761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8C2F79-ACC9-48A0-BC19-60481A49B4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196FA09C-DF5D-469E-B047-77A932E57A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D83D134-8357-48BD-A597-69E7DB24E0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C84B2-3A88-41E5-8F05-217DF2FF0988}" type="datetimeFigureOut">
              <a:rPr lang="uk-UA" smtClean="0"/>
              <a:t>26.08.2025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CC6C680-C819-4E0A-B871-6149FBCCB5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F1467A9-9587-4573-AF80-87542B1A18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2D097-DBDC-432B-A375-82FFDBF15B7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125816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3EE47F7A-4865-4C36-8414-48F300652A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675B532B-701E-4A2F-8B76-9B185260F8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144D1D1-E94D-45C7-90F5-E87E668A93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C84B2-3A88-41E5-8F05-217DF2FF0988}" type="datetimeFigureOut">
              <a:rPr lang="uk-UA" smtClean="0"/>
              <a:t>26.08.2025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DFED0A7-1A28-4BEC-823E-7F6A3368CC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D7C7CDC-7A13-4613-84F4-D79E5B998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2D097-DBDC-432B-A375-82FFDBF15B7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49615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52E3D9-E9E2-411A-9847-4CA8058DDA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E56CA4D-2185-47D8-806C-1737085633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6BB9082-0EDA-42C3-A420-FDB1A5739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C84B2-3A88-41E5-8F05-217DF2FF0988}" type="datetimeFigureOut">
              <a:rPr lang="uk-UA" smtClean="0"/>
              <a:t>26.08.2025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A9D197E-5FB1-40B7-8AD8-1C4BA680D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5497840-6D14-4EC1-8016-31DFEC79C2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2D097-DBDC-432B-A375-82FFDBF15B7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451517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1DD740-4DB5-4D11-AB78-1B5920701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87F6625C-30D3-480B-8DEC-2F81B5D339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8577B2A-2601-4644-9960-A304F1F57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C84B2-3A88-41E5-8F05-217DF2FF0988}" type="datetimeFigureOut">
              <a:rPr lang="uk-UA" smtClean="0"/>
              <a:t>26.08.2025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87D1FAB-457C-4F6E-877E-8FA09766C3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5A861D8-2B09-4F8E-8D25-B810BAFDD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2D097-DBDC-432B-A375-82FFDBF15B7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787341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AC54D8-3E4C-4954-8041-46F6AB71FF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902372F-53B3-4FE6-AA90-818A9CE8D9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A3ACD31-04B1-4CFA-A942-AF210B62F3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D69CFC31-5E24-4F95-9607-6570554275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C84B2-3A88-41E5-8F05-217DF2FF0988}" type="datetimeFigureOut">
              <a:rPr lang="uk-UA" smtClean="0"/>
              <a:t>26.08.2025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253BC602-F17B-4CB6-8DFA-B1FF75581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249968C7-750A-4552-AE79-BB6A5EE43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2D097-DBDC-432B-A375-82FFDBF15B7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39299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B9D6A2-E867-4C54-8F41-34880FCAE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BDF7CC58-7727-463A-8416-4AB6D1C18F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5840EE38-25D0-4124-AF12-44CB5EED16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A843B033-F509-4293-8AFC-6631914780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D9E9677E-1C6E-4CF7-BDF0-97453B49E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C057844A-B4AB-4106-8513-3F5C73C5D9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C84B2-3A88-41E5-8F05-217DF2FF0988}" type="datetimeFigureOut">
              <a:rPr lang="uk-UA" smtClean="0"/>
              <a:t>26.08.2025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DC549519-7615-4557-B62C-962C395337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D7FF9017-0B25-42DF-81CC-3637EFB93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2D097-DBDC-432B-A375-82FFDBF15B7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095823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C4E342-263C-4DD7-9B43-8CCB5C7793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51E648A2-6889-4F42-9861-43CCD5D387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C84B2-3A88-41E5-8F05-217DF2FF0988}" type="datetimeFigureOut">
              <a:rPr lang="uk-UA" smtClean="0"/>
              <a:t>26.08.2025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D8F7B4C0-C558-4585-9081-1E187817D2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BAE7420E-093B-4CFD-B19C-117FCD918B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2D097-DBDC-432B-A375-82FFDBF15B7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483198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1B742338-F93F-4353-A213-4C50A932E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C84B2-3A88-41E5-8F05-217DF2FF0988}" type="datetimeFigureOut">
              <a:rPr lang="uk-UA" smtClean="0"/>
              <a:t>26.08.2025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1FED6677-5CF7-47D9-A2B9-633A6F7D56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1AA6EE83-AFB1-448E-9F2F-E5E9B123A7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2D097-DBDC-432B-A375-82FFDBF15B7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82701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6A250A-7B2D-4ECD-B11F-7568932EDA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1383BE8E-FE89-48C4-B54D-B4F7E9C72F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8B85ED51-2ABA-4D6E-902F-4F693100CD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DED410A-017E-4F76-BDD3-19FF9291BD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C84B2-3A88-41E5-8F05-217DF2FF0988}" type="datetimeFigureOut">
              <a:rPr lang="uk-UA" smtClean="0"/>
              <a:t>26.08.2025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66E0618D-200C-4429-92F7-B9BF8149B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023E0297-79AE-40BB-A788-16E5FB4B01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2D097-DBDC-432B-A375-82FFDBF15B7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008321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CB196A-24DD-4667-BE04-405A2BF06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D63E6080-EC24-423D-AC30-A98944DE5D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70C3EF86-C04E-4677-9A28-B51A58DEB0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86282E1C-E52D-4F5D-B5BD-3AD54A3C0D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C84B2-3A88-41E5-8F05-217DF2FF0988}" type="datetimeFigureOut">
              <a:rPr lang="uk-UA" smtClean="0"/>
              <a:t>26.08.2025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B3F1FD17-23DB-4F82-A884-371493AD73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CA0C251D-57F8-494D-A83F-A30E7AE46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2D097-DBDC-432B-A375-82FFDBF15B7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393737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79F95D38-CD76-49C6-8158-8AB5EE34A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85204FD9-5594-4779-A255-3C0A418753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7938724-A760-469F-B02B-1979BAB192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EC84B2-3A88-41E5-8F05-217DF2FF0988}" type="datetimeFigureOut">
              <a:rPr lang="uk-UA" smtClean="0"/>
              <a:t>26.08.2025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BC88A83-F894-4A67-8853-9381CBFD73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E3CCDD1-737F-4E63-9DC3-1EAEB0F076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82D097-DBDC-432B-A375-82FFDBF15B7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68160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65AE5B9-808E-4B74-8CFF-8DDFA0C8398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5855" r="1624" b="32643"/>
          <a:stretch>
            <a:fillRect/>
          </a:stretch>
        </p:blipFill>
        <p:spPr>
          <a:xfrm>
            <a:off x="0" y="10"/>
            <a:ext cx="12191980" cy="685799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20DC2F-C09C-44A9-A340-0F9F4E1837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71545" y="2193396"/>
            <a:ext cx="12335069" cy="974347"/>
          </a:xfrm>
          <a:ln>
            <a:noFill/>
          </a:ln>
          <a:effectLst>
            <a:glow rad="114300">
              <a:schemeClr val="accent1"/>
            </a:glow>
            <a:softEdge rad="101600"/>
          </a:effectLst>
          <a:scene3d>
            <a:camera prst="orthographicFront"/>
            <a:lightRig rig="chilly" dir="t"/>
          </a:scene3d>
          <a:sp3d extrusionH="76200" contourW="12700">
            <a:extrusionClr>
              <a:srgbClr val="FF99CC"/>
            </a:extrusionClr>
            <a:contourClr>
              <a:srgbClr val="7030A0"/>
            </a:contourClr>
          </a:sp3d>
        </p:spPr>
        <p:txBody>
          <a:bodyPr anchor="ctr">
            <a:noAutofit/>
            <a:sp3d extrusionH="57150">
              <a:bevelT w="69850" h="38100" prst="cross"/>
            </a:sp3d>
          </a:bodyPr>
          <a:lstStyle/>
          <a:p>
            <a:r>
              <a:rPr lang="uk-UA" sz="3600" dirty="0">
                <a:solidFill>
                  <a:schemeClr val="bg1"/>
                </a:solidFill>
                <a:effectLst>
                  <a:glow>
                    <a:schemeClr val="accent1"/>
                  </a:glow>
                  <a:reflection endPos="0" dist="50800" dir="5400000" sy="-100000" algn="bl" rotWithShape="0"/>
                </a:effectLst>
                <a:latin typeface="Franklin Gothic Demi" panose="020B0703020102020204" pitchFamily="34" charset="0"/>
              </a:rPr>
              <a:t>РЕЗУЛЬТАТИ анкетування </a:t>
            </a:r>
            <a:br>
              <a:rPr lang="uk-UA" sz="3600" dirty="0">
                <a:solidFill>
                  <a:schemeClr val="bg1"/>
                </a:solidFill>
                <a:effectLst>
                  <a:glow>
                    <a:schemeClr val="accent1"/>
                  </a:glow>
                  <a:reflection endPos="0" dist="50800" dir="5400000" sy="-100000" algn="bl" rotWithShape="0"/>
                </a:effectLst>
                <a:latin typeface="Franklin Gothic Demi" panose="020B0703020102020204" pitchFamily="34" charset="0"/>
              </a:rPr>
            </a:br>
            <a:r>
              <a:rPr lang="uk-UA" sz="3600" dirty="0">
                <a:solidFill>
                  <a:schemeClr val="bg1"/>
                </a:solidFill>
                <a:effectLst>
                  <a:glow>
                    <a:schemeClr val="accent1"/>
                  </a:glow>
                  <a:reflection endPos="0" dist="50800" dir="5400000" sy="-100000" algn="bl" rotWithShape="0"/>
                </a:effectLst>
                <a:latin typeface="Franklin Gothic Demi" panose="020B0703020102020204" pitchFamily="34" charset="0"/>
              </a:rPr>
              <a:t>здобувачів БДПУ спеціальності  А4.13 Середня освіта (</a:t>
            </a:r>
            <a:r>
              <a:rPr lang="uk-UA" sz="3600" dirty="0" err="1">
                <a:solidFill>
                  <a:schemeClr val="bg1"/>
                </a:solidFill>
                <a:effectLst>
                  <a:glow>
                    <a:schemeClr val="accent1"/>
                  </a:glow>
                  <a:reflection endPos="0" dist="50800" dir="5400000" sy="-100000" algn="bl" rotWithShape="0"/>
                </a:effectLst>
                <a:latin typeface="Franklin Gothic Demi" panose="020B0703020102020204" pitchFamily="34" charset="0"/>
              </a:rPr>
              <a:t>Мистецтво.Музичне</a:t>
            </a:r>
            <a:r>
              <a:rPr lang="uk-UA" sz="3600" dirty="0">
                <a:solidFill>
                  <a:schemeClr val="bg1"/>
                </a:solidFill>
                <a:effectLst>
                  <a:glow>
                    <a:schemeClr val="accent1"/>
                  </a:glow>
                  <a:reflection endPos="0" dist="50800" dir="5400000" sy="-100000" algn="bl" rotWithShape="0"/>
                </a:effectLst>
                <a:latin typeface="Franklin Gothic Demi" panose="020B0703020102020204" pitchFamily="34" charset="0"/>
              </a:rPr>
              <a:t> мистецтво</a:t>
            </a:r>
            <a:r>
              <a:rPr lang="uk-UA" sz="3600" dirty="0">
                <a:solidFill>
                  <a:schemeClr val="bg1"/>
                </a:solidFill>
                <a:latin typeface="Franklin Gothic Demi" panose="020B0703020102020204" pitchFamily="34" charset="0"/>
              </a:rPr>
              <a:t>) </a:t>
            </a:r>
            <a:r>
              <a:rPr lang="ru-RU" sz="3600" dirty="0">
                <a:solidFill>
                  <a:schemeClr val="bg1"/>
                </a:solidFill>
                <a:latin typeface="Franklin Gothic Demi" panose="020B0703020102020204" pitchFamily="34" charset="0"/>
              </a:rPr>
              <a:t>з </a:t>
            </a:r>
            <a:r>
              <a:rPr lang="ru-RU" sz="3600" dirty="0" err="1">
                <a:solidFill>
                  <a:schemeClr val="bg1"/>
                </a:solidFill>
                <a:latin typeface="Franklin Gothic Demi" panose="020B0703020102020204" pitchFamily="34" charset="0"/>
              </a:rPr>
              <a:t>питань</a:t>
            </a:r>
            <a:r>
              <a:rPr lang="ru-RU" sz="3600" dirty="0">
                <a:solidFill>
                  <a:schemeClr val="bg1"/>
                </a:solidFill>
                <a:latin typeface="Franklin Gothic Demi" panose="020B070302010202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Franklin Gothic Demi" panose="020B0703020102020204" pitchFamily="34" charset="0"/>
              </a:rPr>
              <a:t>моніторингу</a:t>
            </a:r>
            <a:r>
              <a:rPr lang="ru-RU" sz="3600" dirty="0">
                <a:solidFill>
                  <a:schemeClr val="bg1"/>
                </a:solidFill>
                <a:latin typeface="Franklin Gothic Demi" panose="020B0703020102020204" pitchFamily="34" charset="0"/>
              </a:rPr>
              <a:t> та </a:t>
            </a:r>
            <a:r>
              <a:rPr lang="ru-RU" sz="3600" dirty="0" err="1">
                <a:solidFill>
                  <a:schemeClr val="bg1"/>
                </a:solidFill>
                <a:latin typeface="Franklin Gothic Demi" panose="020B0703020102020204" pitchFamily="34" charset="0"/>
              </a:rPr>
              <a:t>періодичного</a:t>
            </a:r>
            <a:r>
              <a:rPr lang="ru-RU" sz="3600" dirty="0">
                <a:solidFill>
                  <a:schemeClr val="bg1"/>
                </a:solidFill>
                <a:latin typeface="Franklin Gothic Demi" panose="020B0703020102020204" pitchFamily="34" charset="0"/>
              </a:rPr>
              <a:t> перегляду ОП</a:t>
            </a:r>
            <a:r>
              <a:rPr lang="en-US" sz="3600" dirty="0">
                <a:solidFill>
                  <a:schemeClr val="bg1"/>
                </a:solidFill>
                <a:latin typeface="Franklin Gothic Demi" panose="020B0703020102020204" pitchFamily="34" charset="0"/>
              </a:rPr>
              <a:t> 2024-2025</a:t>
            </a:r>
            <a:endParaRPr lang="uk-UA" sz="3600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69390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7">
            <a:extLst>
              <a:ext uri="{FF2B5EF4-FFF2-40B4-BE49-F238E27FC236}">
                <a16:creationId xmlns:a16="http://schemas.microsoft.com/office/drawing/2014/main" id="{73A25D70-4A55-4F72-B9C5-A69CDBF4DB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9">
            <a:extLst>
              <a:ext uri="{FF2B5EF4-FFF2-40B4-BE49-F238E27FC236}">
                <a16:creationId xmlns:a16="http://schemas.microsoft.com/office/drawing/2014/main" id="{54957100-6D8B-4161-9F2F-C0A949EC84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BD8B065-EE51-4AE2-A94C-86249998FD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0F0C5F-7908-422D-A082-98F5080875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71787" y="1741337"/>
            <a:ext cx="5448730" cy="2387918"/>
          </a:xfrm>
        </p:spPr>
        <p:txBody>
          <a:bodyPr anchor="b">
            <a:normAutofit/>
          </a:bodyPr>
          <a:lstStyle/>
          <a:p>
            <a:endParaRPr lang="uk-UA" sz="5200" dirty="0">
              <a:solidFill>
                <a:schemeClr val="tx2"/>
              </a:solidFill>
            </a:endParaRP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C15DB083-C3D3-4025-8FCC-B417E62738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71161" y="4200522"/>
            <a:ext cx="5449982" cy="682079"/>
          </a:xfrm>
        </p:spPr>
        <p:txBody>
          <a:bodyPr>
            <a:normAutofit/>
          </a:bodyPr>
          <a:lstStyle/>
          <a:p>
            <a:endParaRPr lang="uk-UA">
              <a:solidFill>
                <a:schemeClr val="tx2"/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8999293-B054-4B57-A26F-D04C2BB113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-18230" y="-43336"/>
            <a:ext cx="5163047" cy="2657478"/>
            <a:chOff x="6867015" y="-1"/>
            <a:chExt cx="5324985" cy="3251912"/>
          </a:xfrm>
          <a:solidFill>
            <a:schemeClr val="bg1">
              <a:alpha val="30000"/>
            </a:schemeClr>
          </a:solidFill>
        </p:grpSpPr>
        <p:sp>
          <p:nvSpPr>
            <p:cNvPr id="35" name="Freeform: Shape 14">
              <a:extLst>
                <a:ext uri="{FF2B5EF4-FFF2-40B4-BE49-F238E27FC236}">
                  <a16:creationId xmlns:a16="http://schemas.microsoft.com/office/drawing/2014/main" id="{5E505D8A-F41A-450D-A648-E77DF6B8D8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2BD6DCE-6A81-4F34-9958-67B578EA16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Freeform: Shape 16">
              <a:extLst>
                <a:ext uri="{FF2B5EF4-FFF2-40B4-BE49-F238E27FC236}">
                  <a16:creationId xmlns:a16="http://schemas.microsoft.com/office/drawing/2014/main" id="{5C462BE8-CD72-48CF-8A7B-C716D2B99E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1C2CDB70-40F1-4D00-8F17-A532E732EB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61945C4-D997-42F3-B59A-984CF00667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9058275" y="4146310"/>
            <a:ext cx="3142400" cy="2716805"/>
            <a:chOff x="-305" y="-4155"/>
            <a:chExt cx="2514948" cy="2174333"/>
          </a:xfrm>
          <a:solidFill>
            <a:schemeClr val="bg1">
              <a:alpha val="30000"/>
            </a:schemeClr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4651FE4A-9487-43BE-A388-134535743B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F44B0EF3-9992-4B95-8A43-6206B3FC3F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041B1C1F-C2FE-4C47-9D74-ADB9B53F4B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048177B-A49E-4E24-9007-07A0EDD6A2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8194" name="Picture 2" descr="Діаграма відповідей у Формах. Назва запитання: 8. Чи задовольняє вас обсяг окремих освітніх компонентів (у кредитах ЄКТС)?. Кількість відповідей: 14 відповідей.">
            <a:extLst>
              <a:ext uri="{FF2B5EF4-FFF2-40B4-BE49-F238E27FC236}">
                <a16:creationId xmlns:a16="http://schemas.microsoft.com/office/drawing/2014/main" id="{925537FD-A118-495C-9173-E30358DEA8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63600"/>
            <a:ext cx="12192000" cy="5129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24371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7">
            <a:extLst>
              <a:ext uri="{FF2B5EF4-FFF2-40B4-BE49-F238E27FC236}">
                <a16:creationId xmlns:a16="http://schemas.microsoft.com/office/drawing/2014/main" id="{73A25D70-4A55-4F72-B9C5-A69CDBF4DB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9">
            <a:extLst>
              <a:ext uri="{FF2B5EF4-FFF2-40B4-BE49-F238E27FC236}">
                <a16:creationId xmlns:a16="http://schemas.microsoft.com/office/drawing/2014/main" id="{54957100-6D8B-4161-9F2F-C0A949EC84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BD8B065-EE51-4AE2-A94C-86249998FD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54CF854-3066-43B5-BF91-701B317F30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295573" cy="466530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0F0C5F-7908-422D-A082-98F5080875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71787" y="1741337"/>
            <a:ext cx="5448730" cy="2387918"/>
          </a:xfrm>
        </p:spPr>
        <p:txBody>
          <a:bodyPr anchor="b">
            <a:normAutofit/>
          </a:bodyPr>
          <a:lstStyle/>
          <a:p>
            <a:endParaRPr lang="uk-UA" sz="5200" dirty="0">
              <a:solidFill>
                <a:schemeClr val="tx2"/>
              </a:solidFill>
            </a:endParaRP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C15DB083-C3D3-4025-8FCC-B417E62738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71161" y="4200522"/>
            <a:ext cx="5449982" cy="682079"/>
          </a:xfrm>
        </p:spPr>
        <p:txBody>
          <a:bodyPr>
            <a:normAutofit/>
          </a:bodyPr>
          <a:lstStyle/>
          <a:p>
            <a:endParaRPr lang="uk-UA">
              <a:solidFill>
                <a:schemeClr val="tx2"/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8999293-B054-4B57-A26F-D04C2BB113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-18230" y="-43336"/>
            <a:ext cx="5163047" cy="2657478"/>
            <a:chOff x="6867015" y="-1"/>
            <a:chExt cx="5324985" cy="3251912"/>
          </a:xfrm>
          <a:solidFill>
            <a:schemeClr val="bg1">
              <a:alpha val="30000"/>
            </a:schemeClr>
          </a:solidFill>
        </p:grpSpPr>
        <p:sp>
          <p:nvSpPr>
            <p:cNvPr id="35" name="Freeform: Shape 14">
              <a:extLst>
                <a:ext uri="{FF2B5EF4-FFF2-40B4-BE49-F238E27FC236}">
                  <a16:creationId xmlns:a16="http://schemas.microsoft.com/office/drawing/2014/main" id="{5E505D8A-F41A-450D-A648-E77DF6B8D8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2BD6DCE-6A81-4F34-9958-67B578EA16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Freeform: Shape 16">
              <a:extLst>
                <a:ext uri="{FF2B5EF4-FFF2-40B4-BE49-F238E27FC236}">
                  <a16:creationId xmlns:a16="http://schemas.microsoft.com/office/drawing/2014/main" id="{5C462BE8-CD72-48CF-8A7B-C716D2B99E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1C2CDB70-40F1-4D00-8F17-A532E732EB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61945C4-D997-42F3-B59A-984CF00667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9058275" y="4146310"/>
            <a:ext cx="3142400" cy="2716805"/>
            <a:chOff x="-305" y="-4155"/>
            <a:chExt cx="2514948" cy="2174333"/>
          </a:xfrm>
          <a:solidFill>
            <a:schemeClr val="bg1">
              <a:alpha val="30000"/>
            </a:schemeClr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4651FE4A-9487-43BE-A388-134535743B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F44B0EF3-9992-4B95-8A43-6206B3FC3F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041B1C1F-C2FE-4C47-9D74-ADB9B53F4B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048177B-A49E-4E24-9007-07A0EDD6A2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2C9ABEC-FE88-475B-ADF1-91C91EEF50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0931" y="4457700"/>
            <a:ext cx="8524875" cy="24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1897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7">
            <a:extLst>
              <a:ext uri="{FF2B5EF4-FFF2-40B4-BE49-F238E27FC236}">
                <a16:creationId xmlns:a16="http://schemas.microsoft.com/office/drawing/2014/main" id="{73A25D70-4A55-4F72-B9C5-A69CDBF4DB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9">
            <a:extLst>
              <a:ext uri="{FF2B5EF4-FFF2-40B4-BE49-F238E27FC236}">
                <a16:creationId xmlns:a16="http://schemas.microsoft.com/office/drawing/2014/main" id="{54957100-6D8B-4161-9F2F-C0A949EC84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BD8B065-EE51-4AE2-A94C-86249998FD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F27AE32-4706-4AA2-8B66-F0BB3A16E6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128" y="62889"/>
            <a:ext cx="10426599" cy="6732222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0F0C5F-7908-422D-A082-98F5080875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71787" y="1741337"/>
            <a:ext cx="5448730" cy="2387918"/>
          </a:xfrm>
        </p:spPr>
        <p:txBody>
          <a:bodyPr anchor="b">
            <a:normAutofit/>
          </a:bodyPr>
          <a:lstStyle/>
          <a:p>
            <a:endParaRPr lang="uk-UA" sz="5200" dirty="0">
              <a:solidFill>
                <a:schemeClr val="tx2"/>
              </a:solidFill>
            </a:endParaRP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C15DB083-C3D3-4025-8FCC-B417E62738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71161" y="4200522"/>
            <a:ext cx="5449982" cy="682079"/>
          </a:xfrm>
        </p:spPr>
        <p:txBody>
          <a:bodyPr>
            <a:normAutofit/>
          </a:bodyPr>
          <a:lstStyle/>
          <a:p>
            <a:endParaRPr lang="uk-UA">
              <a:solidFill>
                <a:schemeClr val="tx2"/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8999293-B054-4B57-A26F-D04C2BB113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-18230" y="-43336"/>
            <a:ext cx="5163047" cy="2657478"/>
            <a:chOff x="6867015" y="-1"/>
            <a:chExt cx="5324985" cy="3251912"/>
          </a:xfrm>
          <a:solidFill>
            <a:schemeClr val="bg1">
              <a:alpha val="30000"/>
            </a:schemeClr>
          </a:solidFill>
        </p:grpSpPr>
        <p:sp>
          <p:nvSpPr>
            <p:cNvPr id="35" name="Freeform: Shape 14">
              <a:extLst>
                <a:ext uri="{FF2B5EF4-FFF2-40B4-BE49-F238E27FC236}">
                  <a16:creationId xmlns:a16="http://schemas.microsoft.com/office/drawing/2014/main" id="{5E505D8A-F41A-450D-A648-E77DF6B8D8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2BD6DCE-6A81-4F34-9958-67B578EA16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Freeform: Shape 16">
              <a:extLst>
                <a:ext uri="{FF2B5EF4-FFF2-40B4-BE49-F238E27FC236}">
                  <a16:creationId xmlns:a16="http://schemas.microsoft.com/office/drawing/2014/main" id="{5C462BE8-CD72-48CF-8A7B-C716D2B99E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1C2CDB70-40F1-4D00-8F17-A532E732EB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61945C4-D997-42F3-B59A-984CF00667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9058275" y="4146310"/>
            <a:ext cx="3142400" cy="2716805"/>
            <a:chOff x="-305" y="-4155"/>
            <a:chExt cx="2514948" cy="2174333"/>
          </a:xfrm>
          <a:solidFill>
            <a:schemeClr val="bg1">
              <a:alpha val="30000"/>
            </a:schemeClr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4651FE4A-9487-43BE-A388-134535743B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F44B0EF3-9992-4B95-8A43-6206B3FC3F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041B1C1F-C2FE-4C47-9D74-ADB9B53F4B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048177B-A49E-4E24-9007-07A0EDD6A2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9704467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7">
            <a:extLst>
              <a:ext uri="{FF2B5EF4-FFF2-40B4-BE49-F238E27FC236}">
                <a16:creationId xmlns:a16="http://schemas.microsoft.com/office/drawing/2014/main" id="{73A25D70-4A55-4F72-B9C5-A69CDBF4DB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9">
            <a:extLst>
              <a:ext uri="{FF2B5EF4-FFF2-40B4-BE49-F238E27FC236}">
                <a16:creationId xmlns:a16="http://schemas.microsoft.com/office/drawing/2014/main" id="{54957100-6D8B-4161-9F2F-C0A949EC84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BD8B065-EE51-4AE2-A94C-86249998FD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0F0C5F-7908-422D-A082-98F5080875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71787" y="1741337"/>
            <a:ext cx="5448730" cy="2387918"/>
          </a:xfrm>
        </p:spPr>
        <p:txBody>
          <a:bodyPr anchor="b">
            <a:normAutofit/>
          </a:bodyPr>
          <a:lstStyle/>
          <a:p>
            <a:endParaRPr lang="uk-UA" sz="5200" dirty="0">
              <a:solidFill>
                <a:schemeClr val="tx2"/>
              </a:solidFill>
            </a:endParaRP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C15DB083-C3D3-4025-8FCC-B417E62738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71161" y="4200522"/>
            <a:ext cx="5449982" cy="682079"/>
          </a:xfrm>
        </p:spPr>
        <p:txBody>
          <a:bodyPr>
            <a:normAutofit/>
          </a:bodyPr>
          <a:lstStyle/>
          <a:p>
            <a:endParaRPr lang="uk-UA">
              <a:solidFill>
                <a:schemeClr val="tx2"/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8999293-B054-4B57-A26F-D04C2BB113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-18230" y="-43336"/>
            <a:ext cx="5163047" cy="2657478"/>
            <a:chOff x="6867015" y="-1"/>
            <a:chExt cx="5324985" cy="3251912"/>
          </a:xfrm>
          <a:solidFill>
            <a:schemeClr val="bg1">
              <a:alpha val="30000"/>
            </a:schemeClr>
          </a:solidFill>
        </p:grpSpPr>
        <p:sp>
          <p:nvSpPr>
            <p:cNvPr id="35" name="Freeform: Shape 14">
              <a:extLst>
                <a:ext uri="{FF2B5EF4-FFF2-40B4-BE49-F238E27FC236}">
                  <a16:creationId xmlns:a16="http://schemas.microsoft.com/office/drawing/2014/main" id="{5E505D8A-F41A-450D-A648-E77DF6B8D8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2BD6DCE-6A81-4F34-9958-67B578EA16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Freeform: Shape 16">
              <a:extLst>
                <a:ext uri="{FF2B5EF4-FFF2-40B4-BE49-F238E27FC236}">
                  <a16:creationId xmlns:a16="http://schemas.microsoft.com/office/drawing/2014/main" id="{5C462BE8-CD72-48CF-8A7B-C716D2B99E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1C2CDB70-40F1-4D00-8F17-A532E732EB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61945C4-D997-42F3-B59A-984CF00667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9058275" y="4146310"/>
            <a:ext cx="3142400" cy="2716805"/>
            <a:chOff x="-305" y="-4155"/>
            <a:chExt cx="2514948" cy="2174333"/>
          </a:xfrm>
          <a:solidFill>
            <a:schemeClr val="bg1">
              <a:alpha val="30000"/>
            </a:schemeClr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4651FE4A-9487-43BE-A388-134535743B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F44B0EF3-9992-4B95-8A43-6206B3FC3F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041B1C1F-C2FE-4C47-9D74-ADB9B53F4B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048177B-A49E-4E24-9007-07A0EDD6A2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026" name="Picture 2" descr="Діаграма відповідей у Формах. Назва запитання: 11. Чи існує практика участі здобувачів у неформальній освіті?. Кількість відповідей: 14 відповідей.">
            <a:extLst>
              <a:ext uri="{FF2B5EF4-FFF2-40B4-BE49-F238E27FC236}">
                <a16:creationId xmlns:a16="http://schemas.microsoft.com/office/drawing/2014/main" id="{FA16794D-82D5-4ACC-910A-A11B3745EF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63600"/>
            <a:ext cx="12192000" cy="5129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522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7">
            <a:extLst>
              <a:ext uri="{FF2B5EF4-FFF2-40B4-BE49-F238E27FC236}">
                <a16:creationId xmlns:a16="http://schemas.microsoft.com/office/drawing/2014/main" id="{73A25D70-4A55-4F72-B9C5-A69CDBF4DB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9">
            <a:extLst>
              <a:ext uri="{FF2B5EF4-FFF2-40B4-BE49-F238E27FC236}">
                <a16:creationId xmlns:a16="http://schemas.microsoft.com/office/drawing/2014/main" id="{54957100-6D8B-4161-9F2F-C0A949EC84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BD8B065-EE51-4AE2-A94C-86249998FD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0F0C5F-7908-422D-A082-98F5080875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71787" y="1741337"/>
            <a:ext cx="5448730" cy="2387918"/>
          </a:xfrm>
        </p:spPr>
        <p:txBody>
          <a:bodyPr anchor="b">
            <a:normAutofit/>
          </a:bodyPr>
          <a:lstStyle/>
          <a:p>
            <a:endParaRPr lang="uk-UA" sz="5200" dirty="0">
              <a:solidFill>
                <a:schemeClr val="tx2"/>
              </a:solidFill>
            </a:endParaRP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C15DB083-C3D3-4025-8FCC-B417E62738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71161" y="4200522"/>
            <a:ext cx="5449982" cy="682079"/>
          </a:xfrm>
        </p:spPr>
        <p:txBody>
          <a:bodyPr>
            <a:normAutofit/>
          </a:bodyPr>
          <a:lstStyle/>
          <a:p>
            <a:endParaRPr lang="uk-UA">
              <a:solidFill>
                <a:schemeClr val="tx2"/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8999293-B054-4B57-A26F-D04C2BB113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-18230" y="-43336"/>
            <a:ext cx="5163047" cy="2657478"/>
            <a:chOff x="6867015" y="-1"/>
            <a:chExt cx="5324985" cy="3251912"/>
          </a:xfrm>
          <a:solidFill>
            <a:schemeClr val="bg1">
              <a:alpha val="30000"/>
            </a:schemeClr>
          </a:solidFill>
        </p:grpSpPr>
        <p:sp>
          <p:nvSpPr>
            <p:cNvPr id="35" name="Freeform: Shape 14">
              <a:extLst>
                <a:ext uri="{FF2B5EF4-FFF2-40B4-BE49-F238E27FC236}">
                  <a16:creationId xmlns:a16="http://schemas.microsoft.com/office/drawing/2014/main" id="{5E505D8A-F41A-450D-A648-E77DF6B8D8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2BD6DCE-6A81-4F34-9958-67B578EA16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Freeform: Shape 16">
              <a:extLst>
                <a:ext uri="{FF2B5EF4-FFF2-40B4-BE49-F238E27FC236}">
                  <a16:creationId xmlns:a16="http://schemas.microsoft.com/office/drawing/2014/main" id="{5C462BE8-CD72-48CF-8A7B-C716D2B99E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1C2CDB70-40F1-4D00-8F17-A532E732EB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61945C4-D997-42F3-B59A-984CF00667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9058275" y="4146310"/>
            <a:ext cx="3142400" cy="2716805"/>
            <a:chOff x="-305" y="-4155"/>
            <a:chExt cx="2514948" cy="2174333"/>
          </a:xfrm>
          <a:solidFill>
            <a:schemeClr val="bg1">
              <a:alpha val="30000"/>
            </a:schemeClr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4651FE4A-9487-43BE-A388-134535743B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F44B0EF3-9992-4B95-8A43-6206B3FC3F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041B1C1F-C2FE-4C47-9D74-ADB9B53F4B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048177B-A49E-4E24-9007-07A0EDD6A2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050" name="Picture 2" descr="Діаграма відповідей у Формах. Назва запитання: 12. Чи задовольняє вас співвідношення обсягу аудиторної роботи до самостійної роботи ?. Кількість відповідей: 14 відповідей.">
            <a:extLst>
              <a:ext uri="{FF2B5EF4-FFF2-40B4-BE49-F238E27FC236}">
                <a16:creationId xmlns:a16="http://schemas.microsoft.com/office/drawing/2014/main" id="{51552239-11C8-48ED-A2A3-8F38EB50B7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63600"/>
            <a:ext cx="12192000" cy="5129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46661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7">
            <a:extLst>
              <a:ext uri="{FF2B5EF4-FFF2-40B4-BE49-F238E27FC236}">
                <a16:creationId xmlns:a16="http://schemas.microsoft.com/office/drawing/2014/main" id="{73A25D70-4A55-4F72-B9C5-A69CDBF4DB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9">
            <a:extLst>
              <a:ext uri="{FF2B5EF4-FFF2-40B4-BE49-F238E27FC236}">
                <a16:creationId xmlns:a16="http://schemas.microsoft.com/office/drawing/2014/main" id="{54957100-6D8B-4161-9F2F-C0A949EC84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BD8B065-EE51-4AE2-A94C-86249998FD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0F0C5F-7908-422D-A082-98F5080875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71787" y="1741337"/>
            <a:ext cx="5448730" cy="2387918"/>
          </a:xfrm>
        </p:spPr>
        <p:txBody>
          <a:bodyPr anchor="b">
            <a:normAutofit/>
          </a:bodyPr>
          <a:lstStyle/>
          <a:p>
            <a:endParaRPr lang="uk-UA" sz="5200" dirty="0">
              <a:solidFill>
                <a:schemeClr val="tx2"/>
              </a:solidFill>
            </a:endParaRP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C15DB083-C3D3-4025-8FCC-B417E62738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71161" y="4200522"/>
            <a:ext cx="5449982" cy="682079"/>
          </a:xfrm>
        </p:spPr>
        <p:txBody>
          <a:bodyPr>
            <a:normAutofit/>
          </a:bodyPr>
          <a:lstStyle/>
          <a:p>
            <a:endParaRPr lang="uk-UA">
              <a:solidFill>
                <a:schemeClr val="tx2"/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8999293-B054-4B57-A26F-D04C2BB113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-18230" y="-43336"/>
            <a:ext cx="5163047" cy="2657478"/>
            <a:chOff x="6867015" y="-1"/>
            <a:chExt cx="5324985" cy="3251912"/>
          </a:xfrm>
          <a:solidFill>
            <a:schemeClr val="bg1">
              <a:alpha val="30000"/>
            </a:schemeClr>
          </a:solidFill>
        </p:grpSpPr>
        <p:sp>
          <p:nvSpPr>
            <p:cNvPr id="35" name="Freeform: Shape 14">
              <a:extLst>
                <a:ext uri="{FF2B5EF4-FFF2-40B4-BE49-F238E27FC236}">
                  <a16:creationId xmlns:a16="http://schemas.microsoft.com/office/drawing/2014/main" id="{5E505D8A-F41A-450D-A648-E77DF6B8D8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2BD6DCE-6A81-4F34-9958-67B578EA16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Freeform: Shape 16">
              <a:extLst>
                <a:ext uri="{FF2B5EF4-FFF2-40B4-BE49-F238E27FC236}">
                  <a16:creationId xmlns:a16="http://schemas.microsoft.com/office/drawing/2014/main" id="{5C462BE8-CD72-48CF-8A7B-C716D2B99E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1C2CDB70-40F1-4D00-8F17-A532E732EB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61945C4-D997-42F3-B59A-984CF00667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9058275" y="4146310"/>
            <a:ext cx="3142400" cy="2716805"/>
            <a:chOff x="-305" y="-4155"/>
            <a:chExt cx="2514948" cy="2174333"/>
          </a:xfrm>
          <a:solidFill>
            <a:schemeClr val="bg1">
              <a:alpha val="30000"/>
            </a:schemeClr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4651FE4A-9487-43BE-A388-134535743B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F44B0EF3-9992-4B95-8A43-6206B3FC3F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041B1C1F-C2FE-4C47-9D74-ADB9B53F4B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048177B-A49E-4E24-9007-07A0EDD6A2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074" name="Picture 2" descr="Діаграма відповідей у Формах. Назва запитання: 13. Чи проводяться опитування для визначення Вашого рівня задоволеності методами навчання та викладання?. Кількість відповідей: 14 відповідей.">
            <a:extLst>
              <a:ext uri="{FF2B5EF4-FFF2-40B4-BE49-F238E27FC236}">
                <a16:creationId xmlns:a16="http://schemas.microsoft.com/office/drawing/2014/main" id="{111A7408-73EE-4F82-90AA-CA72B44094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3575"/>
            <a:ext cx="12192000" cy="552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12251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7">
            <a:extLst>
              <a:ext uri="{FF2B5EF4-FFF2-40B4-BE49-F238E27FC236}">
                <a16:creationId xmlns:a16="http://schemas.microsoft.com/office/drawing/2014/main" id="{73A25D70-4A55-4F72-B9C5-A69CDBF4DB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9">
            <a:extLst>
              <a:ext uri="{FF2B5EF4-FFF2-40B4-BE49-F238E27FC236}">
                <a16:creationId xmlns:a16="http://schemas.microsoft.com/office/drawing/2014/main" id="{54957100-6D8B-4161-9F2F-C0A949EC84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BD8B065-EE51-4AE2-A94C-86249998FD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0F0C5F-7908-422D-A082-98F5080875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71787" y="1741337"/>
            <a:ext cx="5448730" cy="2387918"/>
          </a:xfrm>
        </p:spPr>
        <p:txBody>
          <a:bodyPr anchor="b">
            <a:normAutofit/>
          </a:bodyPr>
          <a:lstStyle/>
          <a:p>
            <a:endParaRPr lang="uk-UA" sz="5200" dirty="0">
              <a:solidFill>
                <a:schemeClr val="tx2"/>
              </a:solidFill>
            </a:endParaRP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C15DB083-C3D3-4025-8FCC-B417E62738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71161" y="4200522"/>
            <a:ext cx="5449982" cy="682079"/>
          </a:xfrm>
        </p:spPr>
        <p:txBody>
          <a:bodyPr>
            <a:normAutofit/>
          </a:bodyPr>
          <a:lstStyle/>
          <a:p>
            <a:endParaRPr lang="uk-UA">
              <a:solidFill>
                <a:schemeClr val="tx2"/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8999293-B054-4B57-A26F-D04C2BB113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-18230" y="-43336"/>
            <a:ext cx="5163047" cy="2657478"/>
            <a:chOff x="6867015" y="-1"/>
            <a:chExt cx="5324985" cy="3251912"/>
          </a:xfrm>
          <a:solidFill>
            <a:schemeClr val="bg1">
              <a:alpha val="30000"/>
            </a:schemeClr>
          </a:solidFill>
        </p:grpSpPr>
        <p:sp>
          <p:nvSpPr>
            <p:cNvPr id="35" name="Freeform: Shape 14">
              <a:extLst>
                <a:ext uri="{FF2B5EF4-FFF2-40B4-BE49-F238E27FC236}">
                  <a16:creationId xmlns:a16="http://schemas.microsoft.com/office/drawing/2014/main" id="{5E505D8A-F41A-450D-A648-E77DF6B8D8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2BD6DCE-6A81-4F34-9958-67B578EA16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Freeform: Shape 16">
              <a:extLst>
                <a:ext uri="{FF2B5EF4-FFF2-40B4-BE49-F238E27FC236}">
                  <a16:creationId xmlns:a16="http://schemas.microsoft.com/office/drawing/2014/main" id="{5C462BE8-CD72-48CF-8A7B-C716D2B99E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1C2CDB70-40F1-4D00-8F17-A532E732EB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61945C4-D997-42F3-B59A-984CF00667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9058275" y="4146310"/>
            <a:ext cx="3142400" cy="2716805"/>
            <a:chOff x="-305" y="-4155"/>
            <a:chExt cx="2514948" cy="2174333"/>
          </a:xfrm>
          <a:solidFill>
            <a:schemeClr val="bg1">
              <a:alpha val="30000"/>
            </a:schemeClr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4651FE4A-9487-43BE-A388-134535743B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F44B0EF3-9992-4B95-8A43-6206B3FC3F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041B1C1F-C2FE-4C47-9D74-ADB9B53F4B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048177B-A49E-4E24-9007-07A0EDD6A2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4098" name="Picture 2" descr="Діаграма відповідей у Формах. Назва запитання: 14. Чи реалізуються на ОП механізми перевірки академічних текстів на плагіат ?. Кількість відповідей: 14 відповідей.">
            <a:extLst>
              <a:ext uri="{FF2B5EF4-FFF2-40B4-BE49-F238E27FC236}">
                <a16:creationId xmlns:a16="http://schemas.microsoft.com/office/drawing/2014/main" id="{52B215A8-2B08-48ED-BCA1-E44E41BD41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63600"/>
            <a:ext cx="12192000" cy="5129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37538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7">
            <a:extLst>
              <a:ext uri="{FF2B5EF4-FFF2-40B4-BE49-F238E27FC236}">
                <a16:creationId xmlns:a16="http://schemas.microsoft.com/office/drawing/2014/main" id="{73A25D70-4A55-4F72-B9C5-A69CDBF4DB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9">
            <a:extLst>
              <a:ext uri="{FF2B5EF4-FFF2-40B4-BE49-F238E27FC236}">
                <a16:creationId xmlns:a16="http://schemas.microsoft.com/office/drawing/2014/main" id="{54957100-6D8B-4161-9F2F-C0A949EC84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BD8B065-EE51-4AE2-A94C-86249998FD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0F0C5F-7908-422D-A082-98F5080875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71787" y="1741337"/>
            <a:ext cx="5448730" cy="2387918"/>
          </a:xfrm>
        </p:spPr>
        <p:txBody>
          <a:bodyPr anchor="b">
            <a:normAutofit/>
          </a:bodyPr>
          <a:lstStyle/>
          <a:p>
            <a:endParaRPr lang="uk-UA" sz="5200" dirty="0">
              <a:solidFill>
                <a:schemeClr val="tx2"/>
              </a:solidFill>
            </a:endParaRP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C15DB083-C3D3-4025-8FCC-B417E62738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71161" y="4200522"/>
            <a:ext cx="5449982" cy="682079"/>
          </a:xfrm>
        </p:spPr>
        <p:txBody>
          <a:bodyPr>
            <a:normAutofit/>
          </a:bodyPr>
          <a:lstStyle/>
          <a:p>
            <a:endParaRPr lang="uk-UA">
              <a:solidFill>
                <a:schemeClr val="tx2"/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8999293-B054-4B57-A26F-D04C2BB113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-18230" y="-43336"/>
            <a:ext cx="5163047" cy="2657478"/>
            <a:chOff x="6867015" y="-1"/>
            <a:chExt cx="5324985" cy="3251912"/>
          </a:xfrm>
          <a:solidFill>
            <a:schemeClr val="bg1">
              <a:alpha val="30000"/>
            </a:schemeClr>
          </a:solidFill>
        </p:grpSpPr>
        <p:sp>
          <p:nvSpPr>
            <p:cNvPr id="35" name="Freeform: Shape 14">
              <a:extLst>
                <a:ext uri="{FF2B5EF4-FFF2-40B4-BE49-F238E27FC236}">
                  <a16:creationId xmlns:a16="http://schemas.microsoft.com/office/drawing/2014/main" id="{5E505D8A-F41A-450D-A648-E77DF6B8D8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2BD6DCE-6A81-4F34-9958-67B578EA16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Freeform: Shape 16">
              <a:extLst>
                <a:ext uri="{FF2B5EF4-FFF2-40B4-BE49-F238E27FC236}">
                  <a16:creationId xmlns:a16="http://schemas.microsoft.com/office/drawing/2014/main" id="{5C462BE8-CD72-48CF-8A7B-C716D2B99E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1C2CDB70-40F1-4D00-8F17-A532E732EB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61945C4-D997-42F3-B59A-984CF00667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9058275" y="4146310"/>
            <a:ext cx="3142400" cy="2716805"/>
            <a:chOff x="-305" y="-4155"/>
            <a:chExt cx="2514948" cy="2174333"/>
          </a:xfrm>
          <a:solidFill>
            <a:schemeClr val="bg1">
              <a:alpha val="30000"/>
            </a:schemeClr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4651FE4A-9487-43BE-A388-134535743B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F44B0EF3-9992-4B95-8A43-6206B3FC3F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041B1C1F-C2FE-4C47-9D74-ADB9B53F4B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048177B-A49E-4E24-9007-07A0EDD6A2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5122" name="Picture 2" descr="Діаграма відповідей у Формах. Назва запитання: 15. Чи часто з вами спілкується керівництво ЗВО з приводу покращення якості освіти?. Кількість відповідей: 14 відповідей.">
            <a:extLst>
              <a:ext uri="{FF2B5EF4-FFF2-40B4-BE49-F238E27FC236}">
                <a16:creationId xmlns:a16="http://schemas.microsoft.com/office/drawing/2014/main" id="{856663D5-24C8-4874-BD11-46302C675C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63600"/>
            <a:ext cx="12192000" cy="5129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16338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7">
            <a:extLst>
              <a:ext uri="{FF2B5EF4-FFF2-40B4-BE49-F238E27FC236}">
                <a16:creationId xmlns:a16="http://schemas.microsoft.com/office/drawing/2014/main" id="{73A25D70-4A55-4F72-B9C5-A69CDBF4DB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9">
            <a:extLst>
              <a:ext uri="{FF2B5EF4-FFF2-40B4-BE49-F238E27FC236}">
                <a16:creationId xmlns:a16="http://schemas.microsoft.com/office/drawing/2014/main" id="{54957100-6D8B-4161-9F2F-C0A949EC84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BD8B065-EE51-4AE2-A94C-86249998FD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FC501DB-2BA7-41EB-9BFB-E05C136DCD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8" y="-1202628"/>
            <a:ext cx="12191695" cy="8732432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0F0C5F-7908-422D-A082-98F5080875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0956" y="5293905"/>
            <a:ext cx="9302619" cy="1152790"/>
          </a:xfrm>
        </p:spPr>
        <p:txBody>
          <a:bodyPr anchor="b">
            <a:normAutofit/>
          </a:bodyPr>
          <a:lstStyle/>
          <a:p>
            <a:r>
              <a:rPr lang="uk-UA" sz="520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ДЯКУЄМО ЗА УВАГУ !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C15DB083-C3D3-4025-8FCC-B417E62738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71161" y="4200522"/>
            <a:ext cx="5449982" cy="682079"/>
          </a:xfrm>
        </p:spPr>
        <p:txBody>
          <a:bodyPr>
            <a:normAutofit/>
          </a:bodyPr>
          <a:lstStyle/>
          <a:p>
            <a:endParaRPr lang="uk-UA" dirty="0">
              <a:solidFill>
                <a:schemeClr val="tx2"/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8999293-B054-4B57-A26F-D04C2BB113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-18230" y="-43336"/>
            <a:ext cx="5163047" cy="2657478"/>
            <a:chOff x="6867015" y="-1"/>
            <a:chExt cx="5324985" cy="3251912"/>
          </a:xfrm>
          <a:solidFill>
            <a:schemeClr val="bg1">
              <a:alpha val="30000"/>
            </a:schemeClr>
          </a:solidFill>
        </p:grpSpPr>
        <p:sp>
          <p:nvSpPr>
            <p:cNvPr id="35" name="Freeform: Shape 14">
              <a:extLst>
                <a:ext uri="{FF2B5EF4-FFF2-40B4-BE49-F238E27FC236}">
                  <a16:creationId xmlns:a16="http://schemas.microsoft.com/office/drawing/2014/main" id="{5E505D8A-F41A-450D-A648-E77DF6B8D8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2BD6DCE-6A81-4F34-9958-67B578EA16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Freeform: Shape 16">
              <a:extLst>
                <a:ext uri="{FF2B5EF4-FFF2-40B4-BE49-F238E27FC236}">
                  <a16:creationId xmlns:a16="http://schemas.microsoft.com/office/drawing/2014/main" id="{5C462BE8-CD72-48CF-8A7B-C716D2B99E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1C2CDB70-40F1-4D00-8F17-A532E732EB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61945C4-D997-42F3-B59A-984CF00667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9058275" y="4146310"/>
            <a:ext cx="3142400" cy="2716805"/>
            <a:chOff x="-305" y="-4155"/>
            <a:chExt cx="2514948" cy="2174333"/>
          </a:xfrm>
          <a:solidFill>
            <a:schemeClr val="bg1">
              <a:alpha val="30000"/>
            </a:schemeClr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4651FE4A-9487-43BE-A388-134535743B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F44B0EF3-9992-4B95-8A43-6206B3FC3F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041B1C1F-C2FE-4C47-9D74-ADB9B53F4B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048177B-A49E-4E24-9007-07A0EDD6A2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2728534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7">
            <a:extLst>
              <a:ext uri="{FF2B5EF4-FFF2-40B4-BE49-F238E27FC236}">
                <a16:creationId xmlns:a16="http://schemas.microsoft.com/office/drawing/2014/main" id="{73A25D70-4A55-4F72-B9C5-A69CDBF4DB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9">
            <a:extLst>
              <a:ext uri="{FF2B5EF4-FFF2-40B4-BE49-F238E27FC236}">
                <a16:creationId xmlns:a16="http://schemas.microsoft.com/office/drawing/2014/main" id="{54957100-6D8B-4161-9F2F-C0A949EC84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BD8B065-EE51-4AE2-A94C-86249998FD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0F0C5F-7908-422D-A082-98F5080875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53557" y="1508072"/>
            <a:ext cx="5448730" cy="2387918"/>
          </a:xfrm>
        </p:spPr>
        <p:txBody>
          <a:bodyPr anchor="b">
            <a:normAutofit/>
          </a:bodyPr>
          <a:lstStyle/>
          <a:p>
            <a:endParaRPr lang="uk-UA" sz="5200" dirty="0">
              <a:solidFill>
                <a:schemeClr val="tx2"/>
              </a:solidFill>
            </a:endParaRP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C15DB083-C3D3-4025-8FCC-B417E62738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71161" y="4200522"/>
            <a:ext cx="5449982" cy="682079"/>
          </a:xfrm>
        </p:spPr>
        <p:txBody>
          <a:bodyPr>
            <a:normAutofit/>
          </a:bodyPr>
          <a:lstStyle/>
          <a:p>
            <a:endParaRPr lang="uk-UA">
              <a:solidFill>
                <a:schemeClr val="tx2"/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8999293-B054-4B57-A26F-D04C2BB113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-18230" y="-43336"/>
            <a:ext cx="5163047" cy="2657478"/>
            <a:chOff x="6867015" y="-1"/>
            <a:chExt cx="5324985" cy="3251912"/>
          </a:xfrm>
          <a:solidFill>
            <a:schemeClr val="bg1">
              <a:alpha val="30000"/>
            </a:schemeClr>
          </a:solidFill>
        </p:grpSpPr>
        <p:sp>
          <p:nvSpPr>
            <p:cNvPr id="35" name="Freeform: Shape 14">
              <a:extLst>
                <a:ext uri="{FF2B5EF4-FFF2-40B4-BE49-F238E27FC236}">
                  <a16:creationId xmlns:a16="http://schemas.microsoft.com/office/drawing/2014/main" id="{5E505D8A-F41A-450D-A648-E77DF6B8D8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2BD6DCE-6A81-4F34-9958-67B578EA16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Freeform: Shape 16">
              <a:extLst>
                <a:ext uri="{FF2B5EF4-FFF2-40B4-BE49-F238E27FC236}">
                  <a16:creationId xmlns:a16="http://schemas.microsoft.com/office/drawing/2014/main" id="{5C462BE8-CD72-48CF-8A7B-C716D2B99E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1C2CDB70-40F1-4D00-8F17-A532E732EB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61945C4-D997-42F3-B59A-984CF00667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9058275" y="4146310"/>
            <a:ext cx="3142400" cy="2716805"/>
            <a:chOff x="-305" y="-4155"/>
            <a:chExt cx="2514948" cy="2174333"/>
          </a:xfrm>
          <a:solidFill>
            <a:schemeClr val="bg1">
              <a:alpha val="30000"/>
            </a:schemeClr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4651FE4A-9487-43BE-A388-134535743B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F44B0EF3-9992-4B95-8A43-6206B3FC3F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041B1C1F-C2FE-4C47-9D74-ADB9B53F4B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048177B-A49E-4E24-9007-07A0EDD6A2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4" name="Picture 2" descr="Діаграма відповідей у Формах. Назва запитання: 1. Чому Ви обрали саме освітню програму Середня освіта (музичне мистецтво та англійська мова)?. Кількість відповідей: 14 відповідей.">
            <a:extLst>
              <a:ext uri="{FF2B5EF4-FFF2-40B4-BE49-F238E27FC236}">
                <a16:creationId xmlns:a16="http://schemas.microsoft.com/office/drawing/2014/main" id="{0070ADB2-2A1F-42AB-A34D-247EFDF582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0200"/>
            <a:ext cx="12192000" cy="6196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79335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7">
            <a:extLst>
              <a:ext uri="{FF2B5EF4-FFF2-40B4-BE49-F238E27FC236}">
                <a16:creationId xmlns:a16="http://schemas.microsoft.com/office/drawing/2014/main" id="{73A25D70-4A55-4F72-B9C5-A69CDBF4DB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9">
            <a:extLst>
              <a:ext uri="{FF2B5EF4-FFF2-40B4-BE49-F238E27FC236}">
                <a16:creationId xmlns:a16="http://schemas.microsoft.com/office/drawing/2014/main" id="{54957100-6D8B-4161-9F2F-C0A949EC84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BD8B065-EE51-4AE2-A94C-86249998FD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0F0C5F-7908-422D-A082-98F5080875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71787" y="1741337"/>
            <a:ext cx="5448730" cy="2387918"/>
          </a:xfrm>
        </p:spPr>
        <p:txBody>
          <a:bodyPr anchor="b">
            <a:normAutofit/>
          </a:bodyPr>
          <a:lstStyle/>
          <a:p>
            <a:endParaRPr lang="uk-UA" sz="5200" dirty="0">
              <a:solidFill>
                <a:schemeClr val="tx2"/>
              </a:solidFill>
            </a:endParaRP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C15DB083-C3D3-4025-8FCC-B417E62738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71161" y="4200522"/>
            <a:ext cx="5449982" cy="682079"/>
          </a:xfrm>
        </p:spPr>
        <p:txBody>
          <a:bodyPr>
            <a:normAutofit/>
          </a:bodyPr>
          <a:lstStyle/>
          <a:p>
            <a:endParaRPr lang="uk-UA">
              <a:solidFill>
                <a:schemeClr val="tx2"/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8999293-B054-4B57-A26F-D04C2BB113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-18230" y="-43336"/>
            <a:ext cx="5163047" cy="2657478"/>
            <a:chOff x="6867015" y="-1"/>
            <a:chExt cx="5324985" cy="3251912"/>
          </a:xfrm>
          <a:solidFill>
            <a:schemeClr val="bg1">
              <a:alpha val="30000"/>
            </a:schemeClr>
          </a:solidFill>
        </p:grpSpPr>
        <p:sp>
          <p:nvSpPr>
            <p:cNvPr id="35" name="Freeform: Shape 14">
              <a:extLst>
                <a:ext uri="{FF2B5EF4-FFF2-40B4-BE49-F238E27FC236}">
                  <a16:creationId xmlns:a16="http://schemas.microsoft.com/office/drawing/2014/main" id="{5E505D8A-F41A-450D-A648-E77DF6B8D8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2BD6DCE-6A81-4F34-9958-67B578EA16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Freeform: Shape 16">
              <a:extLst>
                <a:ext uri="{FF2B5EF4-FFF2-40B4-BE49-F238E27FC236}">
                  <a16:creationId xmlns:a16="http://schemas.microsoft.com/office/drawing/2014/main" id="{5C462BE8-CD72-48CF-8A7B-C716D2B99E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1C2CDB70-40F1-4D00-8F17-A532E732EB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61945C4-D997-42F3-B59A-984CF00667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9058275" y="4146310"/>
            <a:ext cx="3142400" cy="2716805"/>
            <a:chOff x="-305" y="-4155"/>
            <a:chExt cx="2514948" cy="2174333"/>
          </a:xfrm>
          <a:solidFill>
            <a:schemeClr val="bg1">
              <a:alpha val="30000"/>
            </a:schemeClr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4651FE4A-9487-43BE-A388-134535743B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F44B0EF3-9992-4B95-8A43-6206B3FC3F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041B1C1F-C2FE-4C47-9D74-ADB9B53F4B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048177B-A49E-4E24-9007-07A0EDD6A2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4" name="Picture 2" descr="Діаграма відповідей у Формах. Назва запитання: Чи задоволені ви вибором саме ОП «Середня освіта (музичне мистецтво та англійська мова)»?. Кількість відповідей: 14 відповідей.">
            <a:extLst>
              <a:ext uri="{FF2B5EF4-FFF2-40B4-BE49-F238E27FC236}">
                <a16:creationId xmlns:a16="http://schemas.microsoft.com/office/drawing/2014/main" id="{E1C1DC4E-7153-452F-AF61-59F73F5F8C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3575"/>
            <a:ext cx="12192000" cy="552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97730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7">
            <a:extLst>
              <a:ext uri="{FF2B5EF4-FFF2-40B4-BE49-F238E27FC236}">
                <a16:creationId xmlns:a16="http://schemas.microsoft.com/office/drawing/2014/main" id="{73A25D70-4A55-4F72-B9C5-A69CDBF4DB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9">
            <a:extLst>
              <a:ext uri="{FF2B5EF4-FFF2-40B4-BE49-F238E27FC236}">
                <a16:creationId xmlns:a16="http://schemas.microsoft.com/office/drawing/2014/main" id="{54957100-6D8B-4161-9F2F-C0A949EC84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BD8B065-EE51-4AE2-A94C-86249998FD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0F0C5F-7908-422D-A082-98F5080875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71787" y="1741337"/>
            <a:ext cx="5448730" cy="2387918"/>
          </a:xfrm>
        </p:spPr>
        <p:txBody>
          <a:bodyPr anchor="b">
            <a:normAutofit/>
          </a:bodyPr>
          <a:lstStyle/>
          <a:p>
            <a:endParaRPr lang="uk-UA" sz="5200" dirty="0">
              <a:solidFill>
                <a:schemeClr val="tx2"/>
              </a:solidFill>
            </a:endParaRP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C15DB083-C3D3-4025-8FCC-B417E62738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71161" y="4200522"/>
            <a:ext cx="5449982" cy="682079"/>
          </a:xfrm>
        </p:spPr>
        <p:txBody>
          <a:bodyPr>
            <a:normAutofit/>
          </a:bodyPr>
          <a:lstStyle/>
          <a:p>
            <a:endParaRPr lang="uk-UA">
              <a:solidFill>
                <a:schemeClr val="tx2"/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8999293-B054-4B57-A26F-D04C2BB113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-18230" y="-43336"/>
            <a:ext cx="5163047" cy="2657478"/>
            <a:chOff x="6867015" y="-1"/>
            <a:chExt cx="5324985" cy="3251912"/>
          </a:xfrm>
          <a:solidFill>
            <a:schemeClr val="bg1">
              <a:alpha val="30000"/>
            </a:schemeClr>
          </a:solidFill>
        </p:grpSpPr>
        <p:sp>
          <p:nvSpPr>
            <p:cNvPr id="35" name="Freeform: Shape 14">
              <a:extLst>
                <a:ext uri="{FF2B5EF4-FFF2-40B4-BE49-F238E27FC236}">
                  <a16:creationId xmlns:a16="http://schemas.microsoft.com/office/drawing/2014/main" id="{5E505D8A-F41A-450D-A648-E77DF6B8D8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2BD6DCE-6A81-4F34-9958-67B578EA16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Freeform: Shape 16">
              <a:extLst>
                <a:ext uri="{FF2B5EF4-FFF2-40B4-BE49-F238E27FC236}">
                  <a16:creationId xmlns:a16="http://schemas.microsoft.com/office/drawing/2014/main" id="{5C462BE8-CD72-48CF-8A7B-C716D2B99E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1C2CDB70-40F1-4D00-8F17-A532E732EB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61945C4-D997-42F3-B59A-984CF00667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9058275" y="4146310"/>
            <a:ext cx="3142400" cy="2716805"/>
            <a:chOff x="-305" y="-4155"/>
            <a:chExt cx="2514948" cy="2174333"/>
          </a:xfrm>
          <a:solidFill>
            <a:schemeClr val="bg1">
              <a:alpha val="30000"/>
            </a:schemeClr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4651FE4A-9487-43BE-A388-134535743B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F44B0EF3-9992-4B95-8A43-6206B3FC3F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041B1C1F-C2FE-4C47-9D74-ADB9B53F4B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048177B-A49E-4E24-9007-07A0EDD6A2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074" name="Picture 2" descr="Діаграма відповідей у Формах. Назва запитання: 2. Чи забезпечує університет поєднання навчання і досліджень під час реалізації даної освітньої програми?. Кількість відповідей: 14 відповідей.">
            <a:extLst>
              <a:ext uri="{FF2B5EF4-FFF2-40B4-BE49-F238E27FC236}">
                <a16:creationId xmlns:a16="http://schemas.microsoft.com/office/drawing/2014/main" id="{6C4DBF4E-F4AA-49E1-8885-2F3A2591FA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3575"/>
            <a:ext cx="12192000" cy="552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98582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7">
            <a:extLst>
              <a:ext uri="{FF2B5EF4-FFF2-40B4-BE49-F238E27FC236}">
                <a16:creationId xmlns:a16="http://schemas.microsoft.com/office/drawing/2014/main" id="{73A25D70-4A55-4F72-B9C5-A69CDBF4DB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9">
            <a:extLst>
              <a:ext uri="{FF2B5EF4-FFF2-40B4-BE49-F238E27FC236}">
                <a16:creationId xmlns:a16="http://schemas.microsoft.com/office/drawing/2014/main" id="{54957100-6D8B-4161-9F2F-C0A949EC84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BD8B065-EE51-4AE2-A94C-86249998FD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F47D46C-8CEC-4FDE-A093-5CA7DAE596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313" y="-19013"/>
            <a:ext cx="6867652" cy="4494653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0F0C5F-7908-422D-A082-98F5080875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71787" y="1741337"/>
            <a:ext cx="5448730" cy="2387918"/>
          </a:xfrm>
        </p:spPr>
        <p:txBody>
          <a:bodyPr anchor="b">
            <a:normAutofit/>
          </a:bodyPr>
          <a:lstStyle/>
          <a:p>
            <a:endParaRPr lang="uk-UA" sz="5200" dirty="0">
              <a:solidFill>
                <a:schemeClr val="tx2"/>
              </a:solidFill>
            </a:endParaRP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C15DB083-C3D3-4025-8FCC-B417E62738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71161" y="4200522"/>
            <a:ext cx="5449982" cy="682079"/>
          </a:xfrm>
        </p:spPr>
        <p:txBody>
          <a:bodyPr>
            <a:normAutofit/>
          </a:bodyPr>
          <a:lstStyle/>
          <a:p>
            <a:endParaRPr lang="uk-UA">
              <a:solidFill>
                <a:schemeClr val="tx2"/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8999293-B054-4B57-A26F-D04C2BB113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-18230" y="-43336"/>
            <a:ext cx="5163047" cy="2657478"/>
            <a:chOff x="6867015" y="-1"/>
            <a:chExt cx="5324985" cy="3251912"/>
          </a:xfrm>
          <a:solidFill>
            <a:schemeClr val="bg1">
              <a:alpha val="30000"/>
            </a:schemeClr>
          </a:solidFill>
        </p:grpSpPr>
        <p:sp>
          <p:nvSpPr>
            <p:cNvPr id="35" name="Freeform: Shape 14">
              <a:extLst>
                <a:ext uri="{FF2B5EF4-FFF2-40B4-BE49-F238E27FC236}">
                  <a16:creationId xmlns:a16="http://schemas.microsoft.com/office/drawing/2014/main" id="{5E505D8A-F41A-450D-A648-E77DF6B8D8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2BD6DCE-6A81-4F34-9958-67B578EA16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Freeform: Shape 16">
              <a:extLst>
                <a:ext uri="{FF2B5EF4-FFF2-40B4-BE49-F238E27FC236}">
                  <a16:creationId xmlns:a16="http://schemas.microsoft.com/office/drawing/2014/main" id="{5C462BE8-CD72-48CF-8A7B-C716D2B99E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1C2CDB70-40F1-4D00-8F17-A532E732EB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61945C4-D997-42F3-B59A-984CF00667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9058275" y="4146310"/>
            <a:ext cx="3142400" cy="2716805"/>
            <a:chOff x="-305" y="-4155"/>
            <a:chExt cx="2514948" cy="2174333"/>
          </a:xfrm>
          <a:solidFill>
            <a:schemeClr val="bg1">
              <a:alpha val="30000"/>
            </a:schemeClr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4651FE4A-9487-43BE-A388-134535743B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F44B0EF3-9992-4B95-8A43-6206B3FC3F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041B1C1F-C2FE-4C47-9D74-ADB9B53F4B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048177B-A49E-4E24-9007-07A0EDD6A2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8EB8279-E7A1-4DBA-93B0-99633BE437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9517" y="4002756"/>
            <a:ext cx="6270171" cy="285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6753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7">
            <a:extLst>
              <a:ext uri="{FF2B5EF4-FFF2-40B4-BE49-F238E27FC236}">
                <a16:creationId xmlns:a16="http://schemas.microsoft.com/office/drawing/2014/main" id="{73A25D70-4A55-4F72-B9C5-A69CDBF4DB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9">
            <a:extLst>
              <a:ext uri="{FF2B5EF4-FFF2-40B4-BE49-F238E27FC236}">
                <a16:creationId xmlns:a16="http://schemas.microsoft.com/office/drawing/2014/main" id="{54957100-6D8B-4161-9F2F-C0A949EC84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BD8B065-EE51-4AE2-A94C-86249998FD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0F0C5F-7908-422D-A082-98F5080875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71787" y="1741337"/>
            <a:ext cx="5448730" cy="2387918"/>
          </a:xfrm>
        </p:spPr>
        <p:txBody>
          <a:bodyPr anchor="b">
            <a:normAutofit/>
          </a:bodyPr>
          <a:lstStyle/>
          <a:p>
            <a:endParaRPr lang="uk-UA" sz="5200" dirty="0">
              <a:solidFill>
                <a:schemeClr val="tx2"/>
              </a:solidFill>
            </a:endParaRP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C15DB083-C3D3-4025-8FCC-B417E62738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71161" y="4200522"/>
            <a:ext cx="5449982" cy="682079"/>
          </a:xfrm>
        </p:spPr>
        <p:txBody>
          <a:bodyPr>
            <a:normAutofit/>
          </a:bodyPr>
          <a:lstStyle/>
          <a:p>
            <a:endParaRPr lang="uk-UA">
              <a:solidFill>
                <a:schemeClr val="tx2"/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8999293-B054-4B57-A26F-D04C2BB113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-18230" y="-43336"/>
            <a:ext cx="5163047" cy="2657478"/>
            <a:chOff x="6867015" y="-1"/>
            <a:chExt cx="5324985" cy="3251912"/>
          </a:xfrm>
          <a:solidFill>
            <a:schemeClr val="bg1">
              <a:alpha val="30000"/>
            </a:schemeClr>
          </a:solidFill>
        </p:grpSpPr>
        <p:sp>
          <p:nvSpPr>
            <p:cNvPr id="35" name="Freeform: Shape 14">
              <a:extLst>
                <a:ext uri="{FF2B5EF4-FFF2-40B4-BE49-F238E27FC236}">
                  <a16:creationId xmlns:a16="http://schemas.microsoft.com/office/drawing/2014/main" id="{5E505D8A-F41A-450D-A648-E77DF6B8D8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2BD6DCE-6A81-4F34-9958-67B578EA16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Freeform: Shape 16">
              <a:extLst>
                <a:ext uri="{FF2B5EF4-FFF2-40B4-BE49-F238E27FC236}">
                  <a16:creationId xmlns:a16="http://schemas.microsoft.com/office/drawing/2014/main" id="{5C462BE8-CD72-48CF-8A7B-C716D2B99E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1C2CDB70-40F1-4D00-8F17-A532E732EB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61945C4-D997-42F3-B59A-984CF00667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9058275" y="4146310"/>
            <a:ext cx="3142400" cy="2716805"/>
            <a:chOff x="-305" y="-4155"/>
            <a:chExt cx="2514948" cy="2174333"/>
          </a:xfrm>
          <a:solidFill>
            <a:schemeClr val="bg1">
              <a:alpha val="30000"/>
            </a:schemeClr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4651FE4A-9487-43BE-A388-134535743B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F44B0EF3-9992-4B95-8A43-6206B3FC3F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041B1C1F-C2FE-4C47-9D74-ADB9B53F4B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048177B-A49E-4E24-9007-07A0EDD6A2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4" name="Picture 2" descr="Діаграма відповідей у Формах. Назва запитання: 4. Чи передбачає структура представленої освітньої програми можливості для формування індивідуальної освітньої траєкторії здобувачів?. Кількість відповідей: 14 відповідей.">
            <a:extLst>
              <a:ext uri="{FF2B5EF4-FFF2-40B4-BE49-F238E27FC236}">
                <a16:creationId xmlns:a16="http://schemas.microsoft.com/office/drawing/2014/main" id="{152B3C9E-FE94-4BC1-9488-D64122F89B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3575"/>
            <a:ext cx="12192000" cy="552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3506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7">
            <a:extLst>
              <a:ext uri="{FF2B5EF4-FFF2-40B4-BE49-F238E27FC236}">
                <a16:creationId xmlns:a16="http://schemas.microsoft.com/office/drawing/2014/main" id="{73A25D70-4A55-4F72-B9C5-A69CDBF4DB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9">
            <a:extLst>
              <a:ext uri="{FF2B5EF4-FFF2-40B4-BE49-F238E27FC236}">
                <a16:creationId xmlns:a16="http://schemas.microsoft.com/office/drawing/2014/main" id="{54957100-6D8B-4161-9F2F-C0A949EC84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BD8B065-EE51-4AE2-A94C-86249998FD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0F0C5F-7908-422D-A082-98F5080875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71787" y="1741337"/>
            <a:ext cx="5448730" cy="2387918"/>
          </a:xfrm>
        </p:spPr>
        <p:txBody>
          <a:bodyPr anchor="b">
            <a:normAutofit/>
          </a:bodyPr>
          <a:lstStyle/>
          <a:p>
            <a:endParaRPr lang="uk-UA" sz="5200" dirty="0">
              <a:solidFill>
                <a:schemeClr val="tx2"/>
              </a:solidFill>
            </a:endParaRP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C15DB083-C3D3-4025-8FCC-B417E62738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71161" y="4200522"/>
            <a:ext cx="5449982" cy="682079"/>
          </a:xfrm>
        </p:spPr>
        <p:txBody>
          <a:bodyPr>
            <a:normAutofit/>
          </a:bodyPr>
          <a:lstStyle/>
          <a:p>
            <a:endParaRPr lang="uk-UA">
              <a:solidFill>
                <a:schemeClr val="tx2"/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8999293-B054-4B57-A26F-D04C2BB113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-18230" y="-43336"/>
            <a:ext cx="5163047" cy="2657478"/>
            <a:chOff x="6867015" y="-1"/>
            <a:chExt cx="5324985" cy="3251912"/>
          </a:xfrm>
          <a:solidFill>
            <a:schemeClr val="bg1">
              <a:alpha val="30000"/>
            </a:schemeClr>
          </a:solidFill>
        </p:grpSpPr>
        <p:sp>
          <p:nvSpPr>
            <p:cNvPr id="35" name="Freeform: Shape 14">
              <a:extLst>
                <a:ext uri="{FF2B5EF4-FFF2-40B4-BE49-F238E27FC236}">
                  <a16:creationId xmlns:a16="http://schemas.microsoft.com/office/drawing/2014/main" id="{5E505D8A-F41A-450D-A648-E77DF6B8D8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2BD6DCE-6A81-4F34-9958-67B578EA16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Freeform: Shape 16">
              <a:extLst>
                <a:ext uri="{FF2B5EF4-FFF2-40B4-BE49-F238E27FC236}">
                  <a16:creationId xmlns:a16="http://schemas.microsoft.com/office/drawing/2014/main" id="{5C462BE8-CD72-48CF-8A7B-C716D2B99E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1C2CDB70-40F1-4D00-8F17-A532E732EB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61945C4-D997-42F3-B59A-984CF00667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9058275" y="4146310"/>
            <a:ext cx="3142400" cy="2716805"/>
            <a:chOff x="-305" y="-4155"/>
            <a:chExt cx="2514948" cy="2174333"/>
          </a:xfrm>
          <a:solidFill>
            <a:schemeClr val="bg1">
              <a:alpha val="30000"/>
            </a:schemeClr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4651FE4A-9487-43BE-A388-134535743B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F44B0EF3-9992-4B95-8A43-6206B3FC3F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041B1C1F-C2FE-4C47-9D74-ADB9B53F4B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048177B-A49E-4E24-9007-07A0EDD6A2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5122" name="Picture 2" descr="Діаграма відповідей у Формах. Назва запитання: 5. Чи застосовує ЗВО механізм індивідуального вибору здобувачами вищої освіти навчальних дисциплін?. Кількість відповідей: 14 відповідей.">
            <a:extLst>
              <a:ext uri="{FF2B5EF4-FFF2-40B4-BE49-F238E27FC236}">
                <a16:creationId xmlns:a16="http://schemas.microsoft.com/office/drawing/2014/main" id="{1302180B-33FB-4838-B254-384C108BC5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3575"/>
            <a:ext cx="12192000" cy="552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30700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7">
            <a:extLst>
              <a:ext uri="{FF2B5EF4-FFF2-40B4-BE49-F238E27FC236}">
                <a16:creationId xmlns:a16="http://schemas.microsoft.com/office/drawing/2014/main" id="{73A25D70-4A55-4F72-B9C5-A69CDBF4DB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9">
            <a:extLst>
              <a:ext uri="{FF2B5EF4-FFF2-40B4-BE49-F238E27FC236}">
                <a16:creationId xmlns:a16="http://schemas.microsoft.com/office/drawing/2014/main" id="{54957100-6D8B-4161-9F2F-C0A949EC84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BD8B065-EE51-4AE2-A94C-86249998FD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0F0C5F-7908-422D-A082-98F5080875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71787" y="1741337"/>
            <a:ext cx="5448730" cy="2387918"/>
          </a:xfrm>
        </p:spPr>
        <p:txBody>
          <a:bodyPr anchor="b">
            <a:normAutofit/>
          </a:bodyPr>
          <a:lstStyle/>
          <a:p>
            <a:endParaRPr lang="uk-UA" sz="5200" dirty="0">
              <a:solidFill>
                <a:schemeClr val="tx2"/>
              </a:solidFill>
            </a:endParaRP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C15DB083-C3D3-4025-8FCC-B417E62738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71161" y="4200522"/>
            <a:ext cx="5449982" cy="682079"/>
          </a:xfrm>
        </p:spPr>
        <p:txBody>
          <a:bodyPr>
            <a:normAutofit/>
          </a:bodyPr>
          <a:lstStyle/>
          <a:p>
            <a:endParaRPr lang="uk-UA">
              <a:solidFill>
                <a:schemeClr val="tx2"/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8999293-B054-4B57-A26F-D04C2BB113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-18230" y="-43336"/>
            <a:ext cx="5163047" cy="2657478"/>
            <a:chOff x="6867015" y="-1"/>
            <a:chExt cx="5324985" cy="3251912"/>
          </a:xfrm>
          <a:solidFill>
            <a:schemeClr val="bg1">
              <a:alpha val="30000"/>
            </a:schemeClr>
          </a:solidFill>
        </p:grpSpPr>
        <p:sp>
          <p:nvSpPr>
            <p:cNvPr id="35" name="Freeform: Shape 14">
              <a:extLst>
                <a:ext uri="{FF2B5EF4-FFF2-40B4-BE49-F238E27FC236}">
                  <a16:creationId xmlns:a16="http://schemas.microsoft.com/office/drawing/2014/main" id="{5E505D8A-F41A-450D-A648-E77DF6B8D8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2BD6DCE-6A81-4F34-9958-67B578EA16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Freeform: Shape 16">
              <a:extLst>
                <a:ext uri="{FF2B5EF4-FFF2-40B4-BE49-F238E27FC236}">
                  <a16:creationId xmlns:a16="http://schemas.microsoft.com/office/drawing/2014/main" id="{5C462BE8-CD72-48CF-8A7B-C716D2B99E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1C2CDB70-40F1-4D00-8F17-A532E732EB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61945C4-D997-42F3-B59A-984CF00667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9058275" y="4146310"/>
            <a:ext cx="3142400" cy="2716805"/>
            <a:chOff x="-305" y="-4155"/>
            <a:chExt cx="2514948" cy="2174333"/>
          </a:xfrm>
          <a:solidFill>
            <a:schemeClr val="bg1">
              <a:alpha val="30000"/>
            </a:schemeClr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4651FE4A-9487-43BE-A388-134535743B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F44B0EF3-9992-4B95-8A43-6206B3FC3F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041B1C1F-C2FE-4C47-9D74-ADB9B53F4B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048177B-A49E-4E24-9007-07A0EDD6A2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6146" name="Picture 2" descr="Діаграма відповідей у Формах. Назва запитання: 6. Чи дозволяє практична підготовка здобувачів вищої освіти за даною ОП здобути необхідні фахові компетентності та програмні результати навчання для подальшої професійної діяльності?. Кількість відповідей: 14 відповідей.">
            <a:extLst>
              <a:ext uri="{FF2B5EF4-FFF2-40B4-BE49-F238E27FC236}">
                <a16:creationId xmlns:a16="http://schemas.microsoft.com/office/drawing/2014/main" id="{0BC8B2C6-4AFF-4C8C-9395-F6DC2FEC6C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3575"/>
            <a:ext cx="12192000" cy="552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70420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7">
            <a:extLst>
              <a:ext uri="{FF2B5EF4-FFF2-40B4-BE49-F238E27FC236}">
                <a16:creationId xmlns:a16="http://schemas.microsoft.com/office/drawing/2014/main" id="{73A25D70-4A55-4F72-B9C5-A69CDBF4DB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9">
            <a:extLst>
              <a:ext uri="{FF2B5EF4-FFF2-40B4-BE49-F238E27FC236}">
                <a16:creationId xmlns:a16="http://schemas.microsoft.com/office/drawing/2014/main" id="{54957100-6D8B-4161-9F2F-C0A949EC84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BD8B065-EE51-4AE2-A94C-86249998FD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0F0C5F-7908-422D-A082-98F5080875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71787" y="1741337"/>
            <a:ext cx="5448730" cy="2387918"/>
          </a:xfrm>
        </p:spPr>
        <p:txBody>
          <a:bodyPr anchor="b">
            <a:normAutofit/>
          </a:bodyPr>
          <a:lstStyle/>
          <a:p>
            <a:endParaRPr lang="uk-UA" sz="5200" dirty="0">
              <a:solidFill>
                <a:schemeClr val="tx2"/>
              </a:solidFill>
            </a:endParaRP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C15DB083-C3D3-4025-8FCC-B417E62738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71161" y="4200522"/>
            <a:ext cx="5449982" cy="682079"/>
          </a:xfrm>
        </p:spPr>
        <p:txBody>
          <a:bodyPr>
            <a:normAutofit/>
          </a:bodyPr>
          <a:lstStyle/>
          <a:p>
            <a:endParaRPr lang="uk-UA">
              <a:solidFill>
                <a:schemeClr val="tx2"/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8999293-B054-4B57-A26F-D04C2BB113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-18230" y="-43336"/>
            <a:ext cx="5163047" cy="2657478"/>
            <a:chOff x="6867015" y="-1"/>
            <a:chExt cx="5324985" cy="3251912"/>
          </a:xfrm>
          <a:solidFill>
            <a:schemeClr val="bg1">
              <a:alpha val="30000"/>
            </a:schemeClr>
          </a:solidFill>
        </p:grpSpPr>
        <p:sp>
          <p:nvSpPr>
            <p:cNvPr id="35" name="Freeform: Shape 14">
              <a:extLst>
                <a:ext uri="{FF2B5EF4-FFF2-40B4-BE49-F238E27FC236}">
                  <a16:creationId xmlns:a16="http://schemas.microsoft.com/office/drawing/2014/main" id="{5E505D8A-F41A-450D-A648-E77DF6B8D8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2BD6DCE-6A81-4F34-9958-67B578EA16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Freeform: Shape 16">
              <a:extLst>
                <a:ext uri="{FF2B5EF4-FFF2-40B4-BE49-F238E27FC236}">
                  <a16:creationId xmlns:a16="http://schemas.microsoft.com/office/drawing/2014/main" id="{5C462BE8-CD72-48CF-8A7B-C716D2B99E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1C2CDB70-40F1-4D00-8F17-A532E732EB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61945C4-D997-42F3-B59A-984CF00667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9058275" y="4146310"/>
            <a:ext cx="3142400" cy="2716805"/>
            <a:chOff x="-305" y="-4155"/>
            <a:chExt cx="2514948" cy="2174333"/>
          </a:xfrm>
          <a:solidFill>
            <a:schemeClr val="bg1">
              <a:alpha val="30000"/>
            </a:schemeClr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4651FE4A-9487-43BE-A388-134535743B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F44B0EF3-9992-4B95-8A43-6206B3FC3F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041B1C1F-C2FE-4C47-9D74-ADB9B53F4B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048177B-A49E-4E24-9007-07A0EDD6A2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7170" name="Picture 2" descr="Діаграма відповідей у Формах. Назва запитання: 7. Чи передбачено освітньою програмою набуття здобувачами вищої освіти соціальних навичок (soft skills)?. Кількість відповідей: 14 відповідей.">
            <a:extLst>
              <a:ext uri="{FF2B5EF4-FFF2-40B4-BE49-F238E27FC236}">
                <a16:creationId xmlns:a16="http://schemas.microsoft.com/office/drawing/2014/main" id="{96F674A4-4C5B-498F-9CB6-7605B49C69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3575"/>
            <a:ext cx="12192000" cy="552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101594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440</TotalTime>
  <Words>27</Words>
  <Application>Microsoft Office PowerPoint</Application>
  <PresentationFormat>Широкий екран</PresentationFormat>
  <Paragraphs>2</Paragraphs>
  <Slides>18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18</vt:i4>
      </vt:variant>
    </vt:vector>
  </HeadingPairs>
  <TitlesOfParts>
    <vt:vector size="24" baseType="lpstr">
      <vt:lpstr>Arial</vt:lpstr>
      <vt:lpstr>Arial Black</vt:lpstr>
      <vt:lpstr>Calibri</vt:lpstr>
      <vt:lpstr>Calibri Light</vt:lpstr>
      <vt:lpstr>Franklin Gothic Demi</vt:lpstr>
      <vt:lpstr>Тема Office</vt:lpstr>
      <vt:lpstr>РЕЗУЛЬТАТИ анкетування  здобувачів БДПУ спеціальності  А4.13 Середня освіта (Мистецтво.Музичне мистецтво) з питань моніторингу та періодичного перегляду ОП 2024-2025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ДЯКУЄМО ЗА УВАГУ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РЕЗУЛЬТАТИ анкетування випускників БДПУ спеціальності А4.13 Середня освіта (Музичне мистецтво)</dc:title>
  <dc:creator>Vicky</dc:creator>
  <cp:lastModifiedBy>Vicky</cp:lastModifiedBy>
  <cp:revision>33</cp:revision>
  <dcterms:created xsi:type="dcterms:W3CDTF">2025-06-28T17:26:59Z</dcterms:created>
  <dcterms:modified xsi:type="dcterms:W3CDTF">2025-08-25T22:28:18Z</dcterms:modified>
</cp:coreProperties>
</file>