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6" r:id="rId19"/>
    <p:sldId id="275" r:id="rId20"/>
    <p:sldId id="274" r:id="rId21"/>
    <p:sldId id="277" r:id="rId22"/>
    <p:sldId id="278" r:id="rId23"/>
    <p:sldId id="279" r:id="rId24"/>
    <p:sldId id="280" r:id="rId25"/>
    <p:sldId id="281" r:id="rId26"/>
    <p:sldId id="286" r:id="rId27"/>
    <p:sldId id="285" r:id="rId28"/>
    <p:sldId id="284" r:id="rId29"/>
    <p:sldId id="283" r:id="rId30"/>
    <p:sldId id="289" r:id="rId31"/>
    <p:sldId id="288" r:id="rId32"/>
    <p:sldId id="287" r:id="rId33"/>
    <p:sldId id="282" r:id="rId34"/>
    <p:sldId id="293" r:id="rId35"/>
    <p:sldId id="292" r:id="rId36"/>
    <p:sldId id="295" r:id="rId37"/>
    <p:sldId id="294" r:id="rId38"/>
    <p:sldId id="298" r:id="rId39"/>
    <p:sldId id="297" r:id="rId40"/>
    <p:sldId id="300" r:id="rId41"/>
    <p:sldId id="299" r:id="rId42"/>
    <p:sldId id="301" r:id="rId43"/>
    <p:sldId id="302" r:id="rId44"/>
    <p:sldId id="303" r:id="rId45"/>
    <p:sldId id="304" r:id="rId46"/>
    <p:sldId id="305" r:id="rId47"/>
    <p:sldId id="269" r:id="rId4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89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2FE2A-A5CA-4DF2-9A2C-162CD06A6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CB59DFE-00B3-45EB-8CCF-4AC366893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8F7C131-205C-4ECB-BD1E-CA036CD8D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CAD30F-9F79-47CD-8F35-3007393E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F0F9B6-A227-4EC3-8FF8-FD13D398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57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2F79-ACC9-48A0-BC19-60481A49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96FA09C-DF5D-469E-B047-77A932E57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83D134-8357-48BD-A597-69E7DB24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C6C680-C819-4E0A-B871-6149FBC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1467A9-9587-4573-AF80-87542B1A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2581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EE47F7A-4865-4C36-8414-48F300652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75B532B-701E-4A2F-8B76-9B185260F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44D1D1-E94D-45C7-90F5-E87E668A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FED0A7-1A28-4BEC-823E-7F6A3368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7C7CDC-7A13-4613-84F4-D79E5B99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961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2E3D9-E9E2-411A-9847-4CA8058D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56CA4D-2185-47D8-806C-17370856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6BB9082-0EDA-42C3-A420-FDB1A573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9D197E-5FB1-40B7-8AD8-1C4BA680D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497840-6D14-4EC1-8016-31DFEC79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51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1DD740-4DB5-4D11-AB78-1B59207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F6625C-30D3-480B-8DEC-2F81B5D33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577B2A-2601-4644-9960-A304F1F5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7D1FAB-457C-4F6E-877E-8FA0976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861D8-2B09-4F8E-8D25-B810BAFD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873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C54D8-3E4C-4954-8041-46F6AB71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02372F-53B3-4FE6-AA90-818A9CE8D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3ACD31-04B1-4CFA-A942-AF210B62F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9CFC31-5E24-4F95-9607-65705542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3BC602-F17B-4CB6-8DFA-B1FF7558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49968C7-750A-4552-AE79-BB6A5EE4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9D6A2-E867-4C54-8F41-34880FCAE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F7CC58-7727-463A-8416-4AB6D1C18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840EE38-25D0-4124-AF12-44CB5EED1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43B033-F509-4293-8AFC-663191478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9E9677E-1C6E-4CF7-BDF0-97453B49E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057844A-B4AB-4106-8513-3F5C73C5D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C549519-7615-4557-B62C-962C3953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7FF9017-0B25-42DF-81CC-3637EFB93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958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4E342-263C-4DD7-9B43-8CCB5C77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E648A2-6889-4F42-9861-43CCD5D3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8F7B4C0-C558-4585-9081-1E187817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E7420E-093B-4CFD-B19C-117FCD91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31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742338-F93F-4353-A213-4C50A932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ED6677-5CF7-47D9-A2B9-633A6F7D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AA6EE83-AFB1-448E-9F2F-E5E9B123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270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A250A-7B2D-4ECD-B11F-7568932E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83BE8E-FE89-48C4-B54D-B4F7E9C72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B85ED51-2ABA-4D6E-902F-4F693100C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ED410A-017E-4F76-BDD3-19FF9291B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6E0618D-200C-4429-92F7-B9BF8149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3E0297-79AE-40BB-A788-16E5FB4B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B196A-24DD-4667-BE04-405A2BF0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63E6080-EC24-423D-AC30-A98944DE5D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C3EF86-C04E-4677-9A28-B51A58DEB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6282E1C-E52D-4F5D-B5BD-3AD54A3C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F1FD17-23DB-4F82-A884-371493AD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0C251D-57F8-494D-A83F-A30E7AE4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37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F95D38-CD76-49C6-8158-8AB5EE34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5204FD9-5594-4779-A255-3C0A41875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938724-A760-469F-B02B-1979BAB19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84B2-3A88-41E5-8F05-217DF2FF0988}" type="datetimeFigureOut">
              <a:rPr lang="uk-UA" smtClean="0"/>
              <a:t>31.08.2025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C88A83-F894-4A67-8853-9381CBFD7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E3CCDD1-737F-4E63-9DC3-1EAEB0F07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2D097-DBDC-432B-A375-82FFDBF15B7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1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5AE5B9-808E-4B74-8CFF-8DDFA0C83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855" r="1624" b="32643"/>
          <a:stretch>
            <a:fillRect/>
          </a:stretch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DC2F-C09C-44A9-A340-0F9F4E183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1545" y="2193396"/>
            <a:ext cx="12335069" cy="974347"/>
          </a:xfrm>
          <a:ln>
            <a:noFill/>
          </a:ln>
          <a:effectLst>
            <a:glow rad="114300">
              <a:schemeClr val="accent1"/>
            </a:glow>
            <a:softEdge rad="101600"/>
          </a:effectLst>
          <a:scene3d>
            <a:camera prst="orthographicFront"/>
            <a:lightRig rig="chilly" dir="t"/>
          </a:scene3d>
          <a:sp3d extrusionH="76200" contourW="12700">
            <a:extrusionClr>
              <a:srgbClr val="FF99CC"/>
            </a:extrusionClr>
            <a:contourClr>
              <a:srgbClr val="7030A0"/>
            </a:contourClr>
          </a:sp3d>
        </p:spPr>
        <p:txBody>
          <a:bodyPr anchor="ctr">
            <a:noAutofit/>
            <a:sp3d extrusionH="57150">
              <a:bevelT w="69850" h="38100" prst="cross"/>
            </a:sp3d>
          </a:bodyPr>
          <a:lstStyle/>
          <a:p>
            <a: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РЕЗУЛЬТАТИ вихідного анкетування </a:t>
            </a:r>
            <a:b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</a:br>
            <a: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здобувачів ОП Середня освіта (музичне мистецтво та англійська мова) спеціальності  А4.13 Середня освіта (</a:t>
            </a:r>
            <a:r>
              <a:rPr lang="uk-UA" sz="3600" dirty="0" err="1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Мистецтво.Музичне</a:t>
            </a:r>
            <a:r>
              <a:rPr lang="uk-UA" sz="3600" dirty="0">
                <a:solidFill>
                  <a:schemeClr val="bg1"/>
                </a:solidFill>
                <a:effectLst>
                  <a:glow>
                    <a:schemeClr val="accent1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</a:rPr>
              <a:t> мистецтво</a:t>
            </a:r>
            <a:r>
              <a:rPr lang="uk-UA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) </a:t>
            </a:r>
            <a:r>
              <a:rPr lang="ru-RU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з </a:t>
            </a:r>
            <a:r>
              <a:rPr lang="uk-UA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ОК </a:t>
            </a:r>
            <a:r>
              <a:rPr lang="en-US" sz="3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2024-2025</a:t>
            </a:r>
            <a:endParaRPr lang="uk-UA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93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172" name="Picture 4" descr="Діаграма відповідей у Формах. Назва запитання: 9.  Якому виду діяльності, на ваш погляд, треба приділяти на заняттях з Практикуму ВХП більше уваги:. Кількість відповідей: 21 відповідь.">
            <a:extLst>
              <a:ext uri="{FF2B5EF4-FFF2-40B4-BE49-F238E27FC236}">
                <a16:creationId xmlns:a16="http://schemas.microsoft.com/office/drawing/2014/main" id="{138D8F3A-EE8A-413E-9B01-D4D12495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-5115"/>
            <a:ext cx="5775452" cy="261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771B4F6-C649-4513-9BED-8D36E898F9C9}"/>
              </a:ext>
            </a:extLst>
          </p:cNvPr>
          <p:cNvSpPr/>
          <p:nvPr/>
        </p:nvSpPr>
        <p:spPr>
          <a:xfrm>
            <a:off x="5163047" y="609600"/>
            <a:ext cx="70485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124"/>
                </a:solidFill>
                <a:latin typeface="Roboto"/>
              </a:rPr>
              <a:t>10.  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Ваші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побажання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викладачам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 хорового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класу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, постановки голосу та хорового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диригування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 для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удосконалення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 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програми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b="1" dirty="0" err="1">
                <a:solidFill>
                  <a:srgbClr val="202124"/>
                </a:solidFill>
                <a:latin typeface="Roboto"/>
              </a:rPr>
              <a:t>дисципліни</a:t>
            </a:r>
            <a:r>
              <a:rPr lang="ru-RU" b="1" dirty="0">
                <a:solidFill>
                  <a:srgbClr val="202124"/>
                </a:solidFill>
                <a:latin typeface="Roboto"/>
              </a:rPr>
              <a:t> </a:t>
            </a:r>
            <a:endParaRPr lang="ru-RU" b="1" dirty="0">
              <a:solidFill>
                <a:srgbClr val="000000"/>
              </a:solidFill>
              <a:latin typeface="Roboto"/>
            </a:endParaRP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Дякую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за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наполегливість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увагу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до кожного та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професіоналізм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❣️</a:t>
            </a: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Відноситись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до кожного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однаково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, не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виділяючи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когось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окремо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це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може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когось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образити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або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зменшити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мотивацію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до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навчання</a:t>
            </a:r>
            <a:endParaRPr lang="ru-RU" dirty="0">
              <a:solidFill>
                <a:srgbClr val="202124"/>
              </a:solidFill>
              <a:latin typeface="Roboto"/>
            </a:endParaRP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Всього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достатньо</a:t>
            </a:r>
            <a:endParaRPr lang="ru-RU" dirty="0">
              <a:solidFill>
                <a:srgbClr val="202124"/>
              </a:solidFill>
              <a:latin typeface="Roboto"/>
            </a:endParaRP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Хотілося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б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більше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сучасного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репертуару,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більше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практики з хором і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вправ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на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дихання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виразність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.</a:t>
            </a:r>
          </a:p>
          <a:p>
            <a:r>
              <a:rPr lang="ru-RU" dirty="0">
                <a:solidFill>
                  <a:srgbClr val="202124"/>
                </a:solidFill>
                <a:latin typeface="Roboto"/>
              </a:rPr>
              <a:t>ВСЕ ЧУДОВООО!!!</a:t>
            </a: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Більше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змістовних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занять</a:t>
            </a: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Викладачі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чудові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.</a:t>
            </a:r>
          </a:p>
          <a:p>
            <a:r>
              <a:rPr lang="ru-RU" dirty="0">
                <a:solidFill>
                  <a:srgbClr val="202124"/>
                </a:solidFill>
                <a:latin typeface="Roboto"/>
              </a:rPr>
              <a:t>Хочу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подякувати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! Так як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викладачі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суперові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!</a:t>
            </a: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Ніяких</a:t>
            </a:r>
            <a:endParaRPr lang="ru-RU" dirty="0">
              <a:solidFill>
                <a:srgbClr val="202124"/>
              </a:solidFill>
              <a:latin typeface="Roboto"/>
            </a:endParaRP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Ніяких</a:t>
            </a:r>
            <a:endParaRPr lang="ru-RU" dirty="0">
              <a:solidFill>
                <a:srgbClr val="202124"/>
              </a:solidFill>
              <a:latin typeface="Roboto"/>
            </a:endParaRP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Ніяких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побажань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, все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влаштовує</a:t>
            </a:r>
            <a:endParaRPr lang="ru-RU" dirty="0">
              <a:solidFill>
                <a:srgbClr val="202124"/>
              </a:solidFill>
              <a:latin typeface="Roboto"/>
            </a:endParaRPr>
          </a:p>
          <a:p>
            <a:r>
              <a:rPr lang="ru-RU" dirty="0">
                <a:solidFill>
                  <a:srgbClr val="202124"/>
                </a:solidFill>
                <a:latin typeface="Roboto"/>
              </a:rPr>
              <a:t>Так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тримати</a:t>
            </a:r>
            <a:endParaRPr lang="ru-RU" dirty="0">
              <a:solidFill>
                <a:srgbClr val="202124"/>
              </a:solidFill>
              <a:latin typeface="Roboto"/>
            </a:endParaRPr>
          </a:p>
          <a:p>
            <a:r>
              <a:rPr lang="ru-RU" dirty="0">
                <a:solidFill>
                  <a:srgbClr val="202124"/>
                </a:solidFill>
                <a:latin typeface="Roboto"/>
              </a:rPr>
              <a:t>Все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дуже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подобається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!!!</a:t>
            </a: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бажаю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здоров'я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)</a:t>
            </a:r>
          </a:p>
          <a:p>
            <a:r>
              <a:rPr lang="ru-RU" dirty="0" err="1">
                <a:solidFill>
                  <a:srgbClr val="202124"/>
                </a:solidFill>
                <a:latin typeface="Roboto"/>
              </a:rPr>
              <a:t>Дякую</a:t>
            </a:r>
            <a:r>
              <a:rPr lang="ru-RU" dirty="0">
                <a:solidFill>
                  <a:srgbClr val="202124"/>
                </a:solidFill>
                <a:latin typeface="Roboto"/>
              </a:rPr>
              <a:t> за Вашу </a:t>
            </a:r>
            <a:r>
              <a:rPr lang="ru-RU" dirty="0" err="1">
                <a:solidFill>
                  <a:srgbClr val="202124"/>
                </a:solidFill>
                <a:latin typeface="Roboto"/>
              </a:rPr>
              <a:t>працю</a:t>
            </a:r>
            <a:endParaRPr lang="ru-RU" dirty="0">
              <a:solidFill>
                <a:srgbClr val="20212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424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34" y="19050"/>
            <a:ext cx="11934825" cy="700255"/>
          </a:xfrm>
        </p:spPr>
        <p:txBody>
          <a:bodyPr anchor="b">
            <a:normAutofit fontScale="90000"/>
          </a:bodyPr>
          <a:lstStyle/>
          <a:p>
            <a:r>
              <a:rPr lang="uk-UA" sz="5200" b="1" dirty="0">
                <a:solidFill>
                  <a:schemeClr val="accent2">
                    <a:lumMod val="75000"/>
                  </a:schemeClr>
                </a:solidFill>
              </a:rPr>
              <a:t>ОК Практична граматика англійської мови 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629" y="7207971"/>
            <a:ext cx="2725834" cy="308238"/>
          </a:xfrm>
        </p:spPr>
        <p:txBody>
          <a:bodyPr>
            <a:normAutofit fontScale="77500" lnSpcReduction="20000"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194" name="Picture 2" descr="Діаграма відповідей у Формах. Назва запитання: 1. Чи вважаєте Ви дисципліну Практична граматика англійської мови обов’язковою у фаховій підготовці майбутнього вчителя музичного мистецтва?. Кількість відповідей: 4 відповіді.">
            <a:extLst>
              <a:ext uri="{FF2B5EF4-FFF2-40B4-BE49-F238E27FC236}">
                <a16:creationId xmlns:a16="http://schemas.microsoft.com/office/drawing/2014/main" id="{F33E68CC-9221-4D33-8D6D-104A9DD5D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" y="661628"/>
            <a:ext cx="5766727" cy="26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Діаграма відповідей у Формах. Назва запитання: 2. Наскільки зрозумілими були цілі дисципліни?. Кількість відповідей: 4 відповіді.">
            <a:extLst>
              <a:ext uri="{FF2B5EF4-FFF2-40B4-BE49-F238E27FC236}">
                <a16:creationId xmlns:a16="http://schemas.microsoft.com/office/drawing/2014/main" id="{D1170760-1314-4C47-97DA-C4BC220F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3" y="750746"/>
            <a:ext cx="6097886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Діаграма відповідей у Формах. Назва запитання: 3. Чи зміст дисципліни  Практична граматика англійської мови  формує практичні вміння та навички, які ви зможете використовувати у своїй подальшій професійній діяльності?. Кількість відповідей: 4 відповіді.">
            <a:extLst>
              <a:ext uri="{FF2B5EF4-FFF2-40B4-BE49-F238E27FC236}">
                <a16:creationId xmlns:a16="http://schemas.microsoft.com/office/drawing/2014/main" id="{3E47D691-D646-47E0-A078-E752BB20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4" y="3671023"/>
            <a:ext cx="5519891" cy="25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Діаграма відповідей у Формах. Назва запитання: 4.  Чи змістовно та доступно для вас викладався матеріал із дисципліни викладачем?. Кількість відповідей: 4 відповіді.">
            <a:extLst>
              <a:ext uri="{FF2B5EF4-FFF2-40B4-BE49-F238E27FC236}">
                <a16:creationId xmlns:a16="http://schemas.microsoft.com/office/drawing/2014/main" id="{FA6B543D-A1B9-4FA2-9A12-68EC14C97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856860"/>
            <a:ext cx="6445433" cy="27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18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936" y="3629023"/>
            <a:ext cx="2627062" cy="361112"/>
          </a:xfrm>
        </p:spPr>
        <p:txBody>
          <a:bodyPr>
            <a:normAutofit fontScale="92500" lnSpcReduction="20000"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218" name="Picture 2" descr="Діаграма відповідей у Формах. Назва запитання: 5. Чи є навчально-методичне та інформаційне забезпечення достатнім для вивчення дисципліни?. Кількість відповідей: 4 відповіді.">
            <a:extLst>
              <a:ext uri="{FF2B5EF4-FFF2-40B4-BE49-F238E27FC236}">
                <a16:creationId xmlns:a16="http://schemas.microsoft.com/office/drawing/2014/main" id="{DD764C33-B4B1-4AC3-B818-60F529B8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" y="52518"/>
            <a:ext cx="5852356" cy="265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Діаграма відповідей у Формах. Назва запитання: 6.  Оцініть загальний рівень проведення лекцій та практичних занять з дисципліни:. Кількість відповідей: 4 відповіді.">
            <a:extLst>
              <a:ext uri="{FF2B5EF4-FFF2-40B4-BE49-F238E27FC236}">
                <a16:creationId xmlns:a16="http://schemas.microsoft.com/office/drawing/2014/main" id="{FE5A0930-10E0-4037-A8DF-549EA55AF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735" y="101717"/>
            <a:ext cx="6211177" cy="26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Діаграма відповідей у Формах. Назва запитання: 7. Процедура оцінювання успішності під час вивчення дисципліни, на вашу думку, була:. Кількість відповідей: 4 відповіді.">
            <a:extLst>
              <a:ext uri="{FF2B5EF4-FFF2-40B4-BE49-F238E27FC236}">
                <a16:creationId xmlns:a16="http://schemas.microsoft.com/office/drawing/2014/main" id="{13EF6491-A9A6-4C4C-9210-1B393F10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" y="3500845"/>
            <a:ext cx="6308805" cy="265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Діаграма відповідей у Формах. Назва запитання: 8.  Якби ви оцінили рівень своїх знань, вмінь та навичок з дисципліни. Кількість відповідей: 4 відповіді.">
            <a:extLst>
              <a:ext uri="{FF2B5EF4-FFF2-40B4-BE49-F238E27FC236}">
                <a16:creationId xmlns:a16="http://schemas.microsoft.com/office/drawing/2014/main" id="{695318EB-B3E1-485F-AE7E-E92FD1B0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119" y="3990135"/>
            <a:ext cx="6507566" cy="273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46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ADEBF3-908C-41A2-901C-C4C68DE17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458" y="77990"/>
            <a:ext cx="8634642" cy="67020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5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5192"/>
            <a:ext cx="11953875" cy="1268369"/>
          </a:xfrm>
        </p:spPr>
        <p:txBody>
          <a:bodyPr anchor="b">
            <a:normAutofit fontScale="90000"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ОК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Режисура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, постановка та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художнє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оформлення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культурно-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дозвіллєвих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заходів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uk-UA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6203" y="4600098"/>
            <a:ext cx="2048001" cy="353389"/>
          </a:xfrm>
        </p:spPr>
        <p:txBody>
          <a:bodyPr>
            <a:normAutofit fontScale="92500" lnSpcReduction="20000"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42" name="Picture 2" descr="Діаграма відповідей у Формах. Назва запитання: 1. Чи вважаєте Ви дисципліну  Режисура, постановка та художнє оформлення культурно-дозвіллєвих заходів обов’язковою у фаховій підготовці майбутнього вчителя музичного мистецтва?. Кількість відповідей: 12 відповідей.">
            <a:extLst>
              <a:ext uri="{FF2B5EF4-FFF2-40B4-BE49-F238E27FC236}">
                <a16:creationId xmlns:a16="http://schemas.microsoft.com/office/drawing/2014/main" id="{BDF1C08A-4ED8-49A2-99D2-BA4C01A0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" y="1263176"/>
            <a:ext cx="5615733" cy="25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Діаграма відповідей у Формах. Назва запитання: 2. Наскільки зрозумілими були цілі дисципліни?. Кількість відповідей: 12 відповідей.">
            <a:extLst>
              <a:ext uri="{FF2B5EF4-FFF2-40B4-BE49-F238E27FC236}">
                <a16:creationId xmlns:a16="http://schemas.microsoft.com/office/drawing/2014/main" id="{267A6668-7AF0-469B-B9D7-4A8A91EE7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263177"/>
            <a:ext cx="6144311" cy="258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Діаграма відповідей у Формах. Назва запитання: 3. Чи зміст дисципліни  Режисура, постановка та художнє оформлення культурно-дозвіллєвих заходів формує практичні вміння та навички, які ви зможете використовувати у своїй подальшій професійній діяльності?. Кількість відповідей: 12 відповідей.">
            <a:extLst>
              <a:ext uri="{FF2B5EF4-FFF2-40B4-BE49-F238E27FC236}">
                <a16:creationId xmlns:a16="http://schemas.microsoft.com/office/drawing/2014/main" id="{8FE5BD5C-5A00-4468-B8D4-BF90CA36B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9201"/>
            <a:ext cx="5979097" cy="27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Діаграма відповідей у Формах. Назва запитання: 4.  Чи змістовно та доступно для вас викладався матеріал із дисципліни викладачем?. Кількість відповідей: 12 відповідей.">
            <a:extLst>
              <a:ext uri="{FF2B5EF4-FFF2-40B4-BE49-F238E27FC236}">
                <a16:creationId xmlns:a16="http://schemas.microsoft.com/office/drawing/2014/main" id="{4D62C7F8-2C02-4265-9C7C-7041FA5D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72" y="4094852"/>
            <a:ext cx="6351223" cy="26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66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083" y="872620"/>
            <a:ext cx="1268532" cy="1318491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226" y="3629022"/>
            <a:ext cx="1388592" cy="294569"/>
          </a:xfrm>
        </p:spPr>
        <p:txBody>
          <a:bodyPr>
            <a:normAutofit fontScale="70000" lnSpcReduction="20000"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266" name="Picture 2" descr="Діаграма відповідей у Формах. Назва запитання: 5. Чи є навчально-методичне та інформаційне забезпечення достатнім для вивчення дисципліни?. Кількість відповідей: 12 відповідей.">
            <a:extLst>
              <a:ext uri="{FF2B5EF4-FFF2-40B4-BE49-F238E27FC236}">
                <a16:creationId xmlns:a16="http://schemas.microsoft.com/office/drawing/2014/main" id="{F07C419B-EBDF-4AD3-86B6-140751D5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" y="92075"/>
            <a:ext cx="5265351" cy="238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Діаграма відповідей у Формах. Назва запитання: 6.  Оцініть загальний рівень проведення лекцій та практичних занять з дисципліни:. Кількість відповідей: 12 відповідей.">
            <a:extLst>
              <a:ext uri="{FF2B5EF4-FFF2-40B4-BE49-F238E27FC236}">
                <a16:creationId xmlns:a16="http://schemas.microsoft.com/office/drawing/2014/main" id="{CF6D9AEA-2921-40D9-9069-ECF273D7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72" y="-5116"/>
            <a:ext cx="6731825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Діаграма відповідей у Формах. Назва запитання: 7. Процедура оцінювання успішності під час вивчення дисципліни, на вашу думку, була:. Кількість відповідей: 12 відповідей.">
            <a:extLst>
              <a:ext uri="{FF2B5EF4-FFF2-40B4-BE49-F238E27FC236}">
                <a16:creationId xmlns:a16="http://schemas.microsoft.com/office/drawing/2014/main" id="{9496B58E-8E63-46CF-A840-BC1E53C82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" y="3629022"/>
            <a:ext cx="6731822" cy="283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Діаграма відповідей у Формах. Назва запитання: 8.  Якби ви оцінили рівень своїх знань, вмінь та навичок з дисципліни. Кількість відповідей: 12 відповідей.">
            <a:extLst>
              <a:ext uri="{FF2B5EF4-FFF2-40B4-BE49-F238E27FC236}">
                <a16:creationId xmlns:a16="http://schemas.microsoft.com/office/drawing/2014/main" id="{336815A5-85AA-4213-9B6A-E93AFF159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321385"/>
            <a:ext cx="6303512" cy="265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25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6B645-2D51-424A-8255-090B5989F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" y="81379"/>
            <a:ext cx="6261492" cy="4764882"/>
          </a:xfrm>
          <a:prstGeom prst="rect">
            <a:avLst/>
          </a:prstGeom>
        </p:spPr>
      </p:pic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0C82FE-2A47-4C7E-ADA6-8082A6B2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586" y="1294026"/>
            <a:ext cx="61341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53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001125"/>
            <a:ext cx="12191695" cy="2286528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Сучасні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орієнтири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НУШ у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викладанні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музичного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мистецтва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0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AutoShape 2" descr="Forms response chart. Question title: 1. Чи вважаєте Ви дисципліну  Сучасні орієнтири НУШ у викладанні музичного мистецтва   обов’язковою у фаховій підготовці майбутнього вчителя музичного мистецтва?. Number of responses: 6 respons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Forms response chart. Question title: 1. Чи вважаєте Ви дисципліну  Сучасні орієнтири НУШ у викладанні музичного мистецтва   обов’язковою у фаховій підготовці майбутнього вчителя музичного мистецтва?. Number of responses: 6 responses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Forms response chart. Question title: 1. Чи вважаєте Ви дисципліну  Сучасні орієнтири НУШ у викладанні музичного мистецтва   обов’язковою у фаховій підготовці майбутнього вчителя музичного мистецтва?. Number of responses: 6 responses."/>
          <p:cNvSpPr>
            <a:spLocks noChangeAspect="1" noChangeArrowheads="1"/>
          </p:cNvSpPr>
          <p:nvPr/>
        </p:nvSpPr>
        <p:spPr bwMode="auto">
          <a:xfrm>
            <a:off x="460374" y="160337"/>
            <a:ext cx="4545177" cy="454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313863"/>
            <a:ext cx="4741479" cy="2694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004" y="1335539"/>
            <a:ext cx="6542667" cy="2735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4" y="4099483"/>
            <a:ext cx="4734051" cy="26670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333" y="4130169"/>
            <a:ext cx="5210504" cy="26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3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4366" y="6984124"/>
            <a:ext cx="141890" cy="116931"/>
          </a:xfrm>
        </p:spPr>
        <p:txBody>
          <a:bodyPr anchor="b">
            <a:normAutofit fontScale="90000"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 </a:t>
            </a:r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96798" y="6557468"/>
            <a:ext cx="152432" cy="127112"/>
          </a:xfrm>
        </p:spPr>
        <p:txBody>
          <a:bodyPr>
            <a:normAutofit fontScale="2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 </a:t>
            </a:r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35"/>
            <a:ext cx="6401481" cy="2855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481" y="-5193"/>
            <a:ext cx="5790519" cy="2550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19" y="3558103"/>
            <a:ext cx="5910233" cy="2998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666" y="3597642"/>
            <a:ext cx="6045029" cy="29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1847"/>
            <a:ext cx="6163700" cy="291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673" y="130090"/>
            <a:ext cx="6152239" cy="2920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653" y="3222165"/>
            <a:ext cx="7016686" cy="33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5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341B06C-6F56-455E-984C-959755CFD02C}"/>
              </a:ext>
            </a:extLst>
          </p:cNvPr>
          <p:cNvSpPr/>
          <p:nvPr/>
        </p:nvSpPr>
        <p:spPr>
          <a:xfrm>
            <a:off x="2537018" y="-5116"/>
            <a:ext cx="84068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dirty="0">
                <a:solidFill>
                  <a:schemeClr val="accent2">
                    <a:lumMod val="75000"/>
                  </a:schemeClr>
                </a:solidFill>
                <a:effectLst>
                  <a:glow>
                    <a:srgbClr val="4472C4"/>
                  </a:glow>
                  <a:reflection endPos="0" dist="50800" dir="5400000" sy="-100000" algn="bl" rotWithShape="0"/>
                </a:effectLst>
                <a:latin typeface="Franklin Gothic Demi" panose="020B0703020102020204" pitchFamily="34" charset="0"/>
                <a:ea typeface="+mj-ea"/>
                <a:cs typeface="+mj-cs"/>
              </a:rPr>
              <a:t>ОК Дитяча музична література</a:t>
            </a:r>
            <a:endParaRPr lang="uk-UA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Діаграма відповідей у Формах. Назва запитання: 1. Чи вважаєте Ви дисципліну Дитяча музична література обов’язковою у фаховій підготовці майбутнього вчителя музичного мистецтва?. Кількість відповідей: 12 відповідей.">
            <a:extLst>
              <a:ext uri="{FF2B5EF4-FFF2-40B4-BE49-F238E27FC236}">
                <a16:creationId xmlns:a16="http://schemas.microsoft.com/office/drawing/2014/main" id="{5110146C-F899-408C-8A67-279D39E0F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148"/>
            <a:ext cx="5813989" cy="26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іаграма відповідей у Формах. Назва запитання: 2. Наскільки зрозумілими були цілі дисципліни?. Кількість відповідей: 12 відповідей.">
            <a:extLst>
              <a:ext uri="{FF2B5EF4-FFF2-40B4-BE49-F238E27FC236}">
                <a16:creationId xmlns:a16="http://schemas.microsoft.com/office/drawing/2014/main" id="{4927C236-9B4A-4CE8-BAF1-301BDB18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087" y="869148"/>
            <a:ext cx="6267448" cy="26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іаграма відповідей у Формах. Назва запитання: 3. Чи зміст дисципліни Дитяча музична література формує практичні вміння та навички, які ви зможете використовувати у своїй подальшій професійній діяльності?. Кількість відповідей: 12 відповідей.">
            <a:extLst>
              <a:ext uri="{FF2B5EF4-FFF2-40B4-BE49-F238E27FC236}">
                <a16:creationId xmlns:a16="http://schemas.microsoft.com/office/drawing/2014/main" id="{96414E07-FFFD-4A68-ACFE-ADA12BA3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932"/>
            <a:ext cx="5777916" cy="262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іаграма відповідей у Формах. Назва запитання: 4.  Чи змістовно та доступно для вас викладався матеріал із дисципліни викладачем?. Кількість відповідей: 12 відповідей.">
            <a:extLst>
              <a:ext uri="{FF2B5EF4-FFF2-40B4-BE49-F238E27FC236}">
                <a16:creationId xmlns:a16="http://schemas.microsoft.com/office/drawing/2014/main" id="{265CC17B-BCA1-43E3-BBD7-71086765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979932"/>
            <a:ext cx="6228560" cy="262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33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980" y="-1360667"/>
            <a:ext cx="12191694" cy="2023140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Теорія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і методика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навчання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мистецтв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у ЗЗСО"</a:t>
            </a:r>
            <a:endParaRPr lang="uk-UA" sz="44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17" y="796063"/>
            <a:ext cx="5522883" cy="2895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212" y="725001"/>
            <a:ext cx="6356801" cy="269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48" y="3799901"/>
            <a:ext cx="5314944" cy="3008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867" y="3851716"/>
            <a:ext cx="5859198" cy="295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1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6" y="337711"/>
            <a:ext cx="5906062" cy="2473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928" y="291690"/>
            <a:ext cx="5955267" cy="2565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37" y="3369594"/>
            <a:ext cx="5721475" cy="2907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673" y="3495861"/>
            <a:ext cx="5895238" cy="27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9" y="158247"/>
            <a:ext cx="5804839" cy="2973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570" y="194011"/>
            <a:ext cx="5897915" cy="2937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828" y="3280882"/>
            <a:ext cx="6533012" cy="342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22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" y="-1565619"/>
            <a:ext cx="12191694" cy="2387918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Філософія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8" y="832357"/>
            <a:ext cx="5694925" cy="288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16" y="975405"/>
            <a:ext cx="6212593" cy="2605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70" y="3871538"/>
            <a:ext cx="5770623" cy="2885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542" y="3777064"/>
            <a:ext cx="6009524" cy="2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8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0" y="235190"/>
            <a:ext cx="6049905" cy="2596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60" y="345892"/>
            <a:ext cx="5810642" cy="2451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22" y="3743754"/>
            <a:ext cx="5970813" cy="2854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004" y="3383761"/>
            <a:ext cx="5767898" cy="2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3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3" y="177402"/>
            <a:ext cx="6027610" cy="2502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243" y="2165560"/>
            <a:ext cx="5853271" cy="2387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8" y="3694631"/>
            <a:ext cx="6007364" cy="28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60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" y="-1565619"/>
            <a:ext cx="12191694" cy="2387918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Хорознавство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7" y="822299"/>
            <a:ext cx="5631919" cy="2807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248" y="915931"/>
            <a:ext cx="6252786" cy="2714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7" y="3747712"/>
            <a:ext cx="5631919" cy="2992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5250" y="3723822"/>
            <a:ext cx="5820930" cy="30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21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9" y="149772"/>
            <a:ext cx="5981242" cy="260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916" y="244366"/>
            <a:ext cx="5777539" cy="253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32" y="3295368"/>
            <a:ext cx="6090184" cy="3049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74" y="3468789"/>
            <a:ext cx="5795561" cy="27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04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55" y="434235"/>
            <a:ext cx="6228571" cy="2219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150" y="1446207"/>
            <a:ext cx="4485714" cy="2190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2" y="3873165"/>
            <a:ext cx="6180952" cy="2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35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" y="-1565619"/>
            <a:ext cx="12191694" cy="2387918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Історія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мистецтв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7" y="989321"/>
            <a:ext cx="5690840" cy="2797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589" y="1085309"/>
            <a:ext cx="6127085" cy="260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54" y="3829531"/>
            <a:ext cx="5460786" cy="2985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589" y="3751288"/>
            <a:ext cx="5996624" cy="30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3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3888"/>
            <a:ext cx="2630715" cy="782946"/>
          </a:xfrm>
        </p:spPr>
        <p:txBody>
          <a:bodyPr anchor="b">
            <a:normAutofit fontScale="90000"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488" y="7200950"/>
            <a:ext cx="2069290" cy="341145"/>
          </a:xfrm>
        </p:spPr>
        <p:txBody>
          <a:bodyPr>
            <a:normAutofit fontScale="85000" lnSpcReduction="20000"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 descr="Діаграма відповідей у Формах. Назва запитання: 5. Чи є навчально-методичне та інформаційне забезпечення достатнім для вивчення дисципліни?. Кількість відповідей: 12 відповідей.">
            <a:extLst>
              <a:ext uri="{FF2B5EF4-FFF2-40B4-BE49-F238E27FC236}">
                <a16:creationId xmlns:a16="http://schemas.microsoft.com/office/drawing/2014/main" id="{980CEE92-24AA-45CD-BFEB-6C5593B0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8" y="477613"/>
            <a:ext cx="5742126" cy="26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іаграма відповідей у Формах. Назва запитання: 6.  Оцініть загальний рівень проведення лекцій та практичних занять з дисципліни:. Кількість відповідей: 12 відповідей.">
            <a:extLst>
              <a:ext uri="{FF2B5EF4-FFF2-40B4-BE49-F238E27FC236}">
                <a16:creationId xmlns:a16="http://schemas.microsoft.com/office/drawing/2014/main" id="{C9CF4606-82FC-427F-9839-052E21E4A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82" y="499992"/>
            <a:ext cx="6136785" cy="258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іаграма відповідей у Формах. Назва запитання: 7. Процедура оцінювання успішності під час вивчення дисципліни, на вашу думку, була:. Кількість відповідей: 12 відповідей.">
            <a:extLst>
              <a:ext uri="{FF2B5EF4-FFF2-40B4-BE49-F238E27FC236}">
                <a16:creationId xmlns:a16="http://schemas.microsoft.com/office/drawing/2014/main" id="{2A7F3675-C7FD-49FD-ABAA-5FF542D0F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3888029"/>
            <a:ext cx="6097886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Діаграма відповідей у Формах. Назва запитання: 8.  Якби ви оцінили рівень своїх знань, вмінь та навичок з дисципліни. Кількість відповідей: 12 відповідей.">
            <a:extLst>
              <a:ext uri="{FF2B5EF4-FFF2-40B4-BE49-F238E27FC236}">
                <a16:creationId xmlns:a16="http://schemas.microsoft.com/office/drawing/2014/main" id="{C8A8A7B5-AF9F-4394-954B-41992769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3" y="3936137"/>
            <a:ext cx="5983535" cy="251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7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4" y="128128"/>
            <a:ext cx="5661898" cy="2331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21" y="388090"/>
            <a:ext cx="6270841" cy="2696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4" y="3193514"/>
            <a:ext cx="5896900" cy="288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328" y="3828402"/>
            <a:ext cx="5850586" cy="283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2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6" y="117206"/>
            <a:ext cx="5210407" cy="3393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083" y="117205"/>
            <a:ext cx="5738154" cy="340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541" y="3588792"/>
            <a:ext cx="5405770" cy="31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21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" y="-1565619"/>
            <a:ext cx="12191694" cy="2387918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Комунікативний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курс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англійської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мови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7" y="866523"/>
            <a:ext cx="5451329" cy="2837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118" y="986797"/>
            <a:ext cx="6362902" cy="2623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46" y="3748530"/>
            <a:ext cx="5451329" cy="3043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521" y="3704307"/>
            <a:ext cx="6238095" cy="3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7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1" y="399960"/>
            <a:ext cx="5880329" cy="2573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847" y="399960"/>
            <a:ext cx="6053949" cy="2549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71" y="3429000"/>
            <a:ext cx="5946154" cy="2973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895" y="3429000"/>
            <a:ext cx="5971429" cy="2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1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21" y="107645"/>
            <a:ext cx="5324422" cy="3515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21" y="3623259"/>
            <a:ext cx="5324422" cy="280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976" y="150237"/>
            <a:ext cx="5619573" cy="35185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213" y="3668766"/>
            <a:ext cx="5620336" cy="27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3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8" y="293767"/>
            <a:ext cx="5762977" cy="3807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467" y="2349256"/>
            <a:ext cx="5988962" cy="3421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314" y="5755437"/>
            <a:ext cx="5989267" cy="3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0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" y="-1565619"/>
            <a:ext cx="12191694" cy="2387918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Педагогіка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7" y="870019"/>
            <a:ext cx="5863048" cy="2803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737" y="989130"/>
            <a:ext cx="6103767" cy="2573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04" y="3721086"/>
            <a:ext cx="5640079" cy="3071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665" y="3714066"/>
            <a:ext cx="6114286" cy="3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5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4" y="261150"/>
            <a:ext cx="6010677" cy="2499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68" y="746568"/>
            <a:ext cx="5876920" cy="2463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41" y="3159765"/>
            <a:ext cx="5798385" cy="2837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361" y="3468414"/>
            <a:ext cx="5998848" cy="29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3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21" y="139405"/>
            <a:ext cx="5368155" cy="3192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144" y="139405"/>
            <a:ext cx="5203944" cy="3374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513" y="3429000"/>
            <a:ext cx="4870024" cy="32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3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5" y="-1565619"/>
            <a:ext cx="12191694" cy="2387918"/>
          </a:xfrm>
        </p:spPr>
        <p:txBody>
          <a:bodyPr anchor="b">
            <a:norm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ОК "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Сучасні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інформаційні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технології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"</a:t>
            </a:r>
            <a:endParaRPr lang="uk-UA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5" y="891926"/>
            <a:ext cx="5138816" cy="2776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6704" y="896335"/>
            <a:ext cx="178836" cy="79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99" y="940984"/>
            <a:ext cx="6490828" cy="2678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15" y="3787349"/>
            <a:ext cx="5447901" cy="2870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860" y="3676162"/>
            <a:ext cx="5892516" cy="29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D8716-4F25-4A00-8805-789DCBE3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32" y="3495675"/>
            <a:ext cx="4404380" cy="33622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2413" y="1702614"/>
            <a:ext cx="5448730" cy="2387918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D34450-DCEB-46B4-9E53-5159ACDC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0" y="20553"/>
            <a:ext cx="4539516" cy="36304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2C9E60-5FB0-4C86-BD44-8EA21595A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463" y="2480749"/>
            <a:ext cx="5311739" cy="372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58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3" y="173596"/>
            <a:ext cx="6037612" cy="2573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70" y="749481"/>
            <a:ext cx="5830043" cy="25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2" y="3560303"/>
            <a:ext cx="6037613" cy="295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579" y="3717479"/>
            <a:ext cx="5873734" cy="272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67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2" y="123726"/>
            <a:ext cx="5726455" cy="3400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00" y="438151"/>
            <a:ext cx="6073868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080" y="3696662"/>
            <a:ext cx="7057695" cy="28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75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2A47A37-203D-45D6-9D1C-F72A03A155D5}"/>
              </a:ext>
            </a:extLst>
          </p:cNvPr>
          <p:cNvSpPr/>
          <p:nvPr/>
        </p:nvSpPr>
        <p:spPr>
          <a:xfrm>
            <a:off x="264214" y="0"/>
            <a:ext cx="11663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ОК </a:t>
            </a:r>
            <a:r>
              <a:rPr lang="ru-RU" sz="3600" b="1" dirty="0" err="1">
                <a:solidFill>
                  <a:srgbClr val="FF0000"/>
                </a:solidFill>
              </a:rPr>
              <a:t>Гармонія</a:t>
            </a:r>
            <a:r>
              <a:rPr lang="ru-RU" sz="3600" b="1" dirty="0">
                <a:solidFill>
                  <a:srgbClr val="FF0000"/>
                </a:solidFill>
              </a:rPr>
              <a:t> та </a:t>
            </a:r>
            <a:r>
              <a:rPr lang="ru-RU" sz="3600" b="1" dirty="0" err="1">
                <a:solidFill>
                  <a:srgbClr val="FF0000"/>
                </a:solidFill>
              </a:rPr>
              <a:t>аналіз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музичних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творів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Діаграма відповідей у Формах. Назва запитання: 1. Чи вважаєте Ви дисципліну Гармонія та аналіз музичних творів обов’язковою у фаховій підготовці майбутнього вчителя музичного мистецтва?. Кількість відповідей: 10 відповідей.">
            <a:extLst>
              <a:ext uri="{FF2B5EF4-FFF2-40B4-BE49-F238E27FC236}">
                <a16:creationId xmlns:a16="http://schemas.microsoft.com/office/drawing/2014/main" id="{11A4AFB2-0C78-46A3-9AC5-E1744F24C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0" y="691087"/>
            <a:ext cx="5921233" cy="26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іаграма відповідей у Формах. Назва запитання: 2. Чи був матеріал дисципліни цікавим та пізнавальним для вас?. Кількість відповідей: 10 відповідей.">
            <a:extLst>
              <a:ext uri="{FF2B5EF4-FFF2-40B4-BE49-F238E27FC236}">
                <a16:creationId xmlns:a16="http://schemas.microsoft.com/office/drawing/2014/main" id="{7B7E2E95-8FF9-4513-9082-46D36D0E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47" y="780883"/>
            <a:ext cx="6294503" cy="264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іаграма відповідей у Формах. Назва запитання: 3. Чи зміст дисципліни формує практичні вміння та навички, які ви зможете використовувати в своїй професійній діяльності?. Кількість відповідей: 10 відповідей.">
            <a:extLst>
              <a:ext uri="{FF2B5EF4-FFF2-40B4-BE49-F238E27FC236}">
                <a16:creationId xmlns:a16="http://schemas.microsoft.com/office/drawing/2014/main" id="{CFAF294F-64F9-481A-82F4-96724E4AD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0" y="3732312"/>
            <a:ext cx="5595822" cy="253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іаграма відповідей у Формах. Назва запитання: 4. Чи змістовно та доступно для вас викладався матеріал із дисципліни викладачем?. Кількість відповідей: 10 відповідей.">
            <a:extLst>
              <a:ext uri="{FF2B5EF4-FFF2-40B4-BE49-F238E27FC236}">
                <a16:creationId xmlns:a16="http://schemas.microsoft.com/office/drawing/2014/main" id="{68967ADB-59FF-4AA3-9F4E-74B049BE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07" y="3737428"/>
            <a:ext cx="6445433" cy="27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92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 descr="Діаграма відповідей у Формах. Назва запитання: 5. Чи достатній обсяг практичних занять відведено в робочій програмі на вивчення дисципліни?. Кількість відповідей: 10 відповідей.">
            <a:extLst>
              <a:ext uri="{FF2B5EF4-FFF2-40B4-BE49-F238E27FC236}">
                <a16:creationId xmlns:a16="http://schemas.microsoft.com/office/drawing/2014/main" id="{6A831975-1DFA-4405-B110-E2B050A2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0" y="460573"/>
            <a:ext cx="5859727" cy="26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іаграма відповідей у Формах. Назва запитання: 6. Якби ви оцінили рівень своїх знань, вмінь та навичок з дисципліни. Кількість відповідей: 10 відповідей.">
            <a:extLst>
              <a:ext uri="{FF2B5EF4-FFF2-40B4-BE49-F238E27FC236}">
                <a16:creationId xmlns:a16="http://schemas.microsoft.com/office/drawing/2014/main" id="{6FBADCD2-E8E8-4288-A1A0-39BE6D56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71" y="460573"/>
            <a:ext cx="6316753" cy="26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іаграма відповідей у Формах. Назва запитання: 7.  Процедура оцінювання успішності під час вивчення дисципліни, на вашу думку, була:. Кількість відповідей: 10 відповідей.">
            <a:extLst>
              <a:ext uri="{FF2B5EF4-FFF2-40B4-BE49-F238E27FC236}">
                <a16:creationId xmlns:a16="http://schemas.microsoft.com/office/drawing/2014/main" id="{DE3C5D5C-1986-4926-B9D9-A54BCB47D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147" y="3429000"/>
            <a:ext cx="7958581" cy="33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39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Діаграма відповідей у Формах. Назва запитання: 9. Яких програмних результатів навчання ви набули по завершенні вивчення дисципліни?. Кількість відповідей: 10 відповідей.">
            <a:extLst>
              <a:ext uri="{FF2B5EF4-FFF2-40B4-BE49-F238E27FC236}">
                <a16:creationId xmlns:a16="http://schemas.microsoft.com/office/drawing/2014/main" id="{952A8F20-98B4-4130-A958-6A6AC48E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0" y="0"/>
            <a:ext cx="6917306" cy="32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49462-C3DE-47F1-9165-78094C58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126" y="3262152"/>
            <a:ext cx="7567569" cy="35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7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EFBA3-620F-4860-B927-837C0199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0" y="53125"/>
            <a:ext cx="6441117" cy="49004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C9DAE5-90CB-40A3-A932-B11C3FFA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94" y="725501"/>
            <a:ext cx="5884201" cy="611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58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DD0944-0313-4E4B-BFD9-3FC9BEB5D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78948" cy="3989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8AF4D7-2FD3-4826-B6CF-BDFDB8C8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474" y="4025643"/>
            <a:ext cx="9148514" cy="277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3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501DB-2BA7-41EB-9BFB-E05C136DC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" y="-1202628"/>
            <a:ext cx="12191695" cy="87324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956" y="5293905"/>
            <a:ext cx="9302619" cy="1152790"/>
          </a:xfrm>
        </p:spPr>
        <p:txBody>
          <a:bodyPr anchor="b">
            <a:normAutofit/>
          </a:bodyPr>
          <a:lstStyle/>
          <a:p>
            <a:r>
              <a:rPr lang="uk-UA" sz="5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ДЯКУЄМО ЗА УВАГУ !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2853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585" y="-86633"/>
            <a:ext cx="9534524" cy="881230"/>
          </a:xfrm>
        </p:spPr>
        <p:txBody>
          <a:bodyPr anchor="b">
            <a:normAutofit/>
          </a:bodyPr>
          <a:lstStyle/>
          <a:p>
            <a:r>
              <a:rPr lang="uk-UA" sz="5200" b="1" dirty="0">
                <a:solidFill>
                  <a:schemeClr val="accent2">
                    <a:lumMod val="75000"/>
                  </a:schemeClr>
                </a:solidFill>
              </a:rPr>
              <a:t>ОК "Культура української мови"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7576" y="7384033"/>
            <a:ext cx="2653262" cy="353390"/>
          </a:xfrm>
        </p:spPr>
        <p:txBody>
          <a:bodyPr>
            <a:normAutofit fontScale="92500" lnSpcReduction="20000"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Діаграма відповідей у Формах. Назва запитання: 1. Чи вважаєте Ви дисципліну Культура української мови обов’язковою у фаховій підготовці майбутнього вчителя музичного мистецтва?. Кількість відповідей: 8 відповідей.">
            <a:extLst>
              <a:ext uri="{FF2B5EF4-FFF2-40B4-BE49-F238E27FC236}">
                <a16:creationId xmlns:a16="http://schemas.microsoft.com/office/drawing/2014/main" id="{807A0FFF-22F6-4BAA-80B2-5CC2AB90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766105"/>
            <a:ext cx="5962474" cy="27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Діаграма відповідей у Формах. Назва запитання: 2. Наскільки зрозумілими були цілі дисципліни?. Кількість відповідей: 8 відповідей.">
            <a:extLst>
              <a:ext uri="{FF2B5EF4-FFF2-40B4-BE49-F238E27FC236}">
                <a16:creationId xmlns:a16="http://schemas.microsoft.com/office/drawing/2014/main" id="{109B396E-1AD3-4F6E-804A-0CADE9478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74" y="789404"/>
            <a:ext cx="6316756" cy="26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Діаграма відповідей у Формах. Назва запитання: 3. Чи зміст дисципліни  Культура української мови   формує практичні вміння та навички, які ви зможете використовувати у своїй подальшій професійній діяльності?. Кількість відповідей: 8 відповідей.">
            <a:extLst>
              <a:ext uri="{FF2B5EF4-FFF2-40B4-BE49-F238E27FC236}">
                <a16:creationId xmlns:a16="http://schemas.microsoft.com/office/drawing/2014/main" id="{972E23A1-6AAE-4D09-B195-52CE123D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4567"/>
            <a:ext cx="5787710" cy="26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Діаграма відповідей у Формах. Назва запитання: 4.  Чи змістовно та доступно для вас викладався матеріал із дисципліни викладачем?. Кількість відповідей: 8 відповідей.">
            <a:extLst>
              <a:ext uri="{FF2B5EF4-FFF2-40B4-BE49-F238E27FC236}">
                <a16:creationId xmlns:a16="http://schemas.microsoft.com/office/drawing/2014/main" id="{3C71C5CF-2EC7-4258-A3F6-E4A99F5A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40" y="3818626"/>
            <a:ext cx="6316755" cy="26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675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61" y="1218248"/>
            <a:ext cx="1689958" cy="1116144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060" y="6475305"/>
            <a:ext cx="2788858" cy="404889"/>
          </a:xfrm>
        </p:spPr>
        <p:txBody>
          <a:bodyPr>
            <a:normAutofit lnSpcReduction="10000"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Діаграма відповідей у Формах. Назва запитання: 5. Чи є навчально-методичне та інформаційне забезпечення достатнім для вивчення дисципліни?. Кількість відповідей: 8 відповідей.">
            <a:extLst>
              <a:ext uri="{FF2B5EF4-FFF2-40B4-BE49-F238E27FC236}">
                <a16:creationId xmlns:a16="http://schemas.microsoft.com/office/drawing/2014/main" id="{55779CAA-BE13-4CCF-A875-5641A8A91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487"/>
            <a:ext cx="5698701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іаграма відповідей у Формах. Назва запитання: 6.  Оцініть загальний рівень проведення лекцій та практичних занять з дисципліни:. Кількість відповідей: 8 відповідей.">
            <a:extLst>
              <a:ext uri="{FF2B5EF4-FFF2-40B4-BE49-F238E27FC236}">
                <a16:creationId xmlns:a16="http://schemas.microsoft.com/office/drawing/2014/main" id="{3A7FC4F1-F9FC-40D6-8AE8-F7315992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65" y="140487"/>
            <a:ext cx="6445435" cy="27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Діаграма відповідей у Формах. Назва запитання: 7. Процедура оцінювання успішності під час вивчення дисципліни, на вашу думку, була:. Кількість відповідей: 8 відповідей.">
            <a:extLst>
              <a:ext uri="{FF2B5EF4-FFF2-40B4-BE49-F238E27FC236}">
                <a16:creationId xmlns:a16="http://schemas.microsoft.com/office/drawing/2014/main" id="{17735918-7552-401A-A973-84B9DA9F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16" y="3740757"/>
            <a:ext cx="6034258" cy="253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Діаграма відповідей у Формах. Назва запитання: 8.  Якби ви оцінили рівень своїх знань, вмінь та навичок з дисципліни. Кількість відповідей: 8 відповідей.">
            <a:extLst>
              <a:ext uri="{FF2B5EF4-FFF2-40B4-BE49-F238E27FC236}">
                <a16:creationId xmlns:a16="http://schemas.microsoft.com/office/drawing/2014/main" id="{45000B3B-B845-444C-8E0B-E0725491A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86" y="3697953"/>
            <a:ext cx="6237750" cy="262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50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AF203-DEAE-4833-95B0-BD22135D6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0" y="19863"/>
            <a:ext cx="5658910" cy="330041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C23D11-9F45-4ED7-A4FA-CE81D2D4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23" y="610217"/>
            <a:ext cx="5971583" cy="4094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6188FE-5559-4188-9994-87A88AE46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95" y="2905125"/>
            <a:ext cx="6005020" cy="38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-39003"/>
            <a:ext cx="10925175" cy="682079"/>
          </a:xfrm>
        </p:spPr>
        <p:txBody>
          <a:bodyPr anchor="b">
            <a:normAutofit fontScale="90000"/>
          </a:bodyPr>
          <a:lstStyle/>
          <a:p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ОК Практикум вокально-хорової підготовки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6206" y="6922614"/>
            <a:ext cx="2499328" cy="334499"/>
          </a:xfrm>
        </p:spPr>
        <p:txBody>
          <a:bodyPr>
            <a:normAutofit fontScale="85000" lnSpcReduction="20000"/>
          </a:bodyPr>
          <a:lstStyle/>
          <a:p>
            <a:endParaRPr lang="uk-UA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 descr="Діаграма відповідей у Формах. Назва запитання: 1. Чи вважаєте Ви дисципліну  Практикум вокально-хорової підготовки  обов’язковою у фаховій підготовці майбутнього вчителя музичного мистецтва?. Кількість відповідей: 21 відповідь.">
            <a:extLst>
              <a:ext uri="{FF2B5EF4-FFF2-40B4-BE49-F238E27FC236}">
                <a16:creationId xmlns:a16="http://schemas.microsoft.com/office/drawing/2014/main" id="{C41E0230-7848-4EEC-9351-8A397843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" y="593010"/>
            <a:ext cx="6034739" cy="27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іаграма відповідей у Формах. Назва запитання: 2. Як ви оцінюєте власні диригентсько-хорові та вокальні вміння на кінець 1-го року навчання?. Кількість відповідей: 21 відповідь.">
            <a:extLst>
              <a:ext uri="{FF2B5EF4-FFF2-40B4-BE49-F238E27FC236}">
                <a16:creationId xmlns:a16="http://schemas.microsoft.com/office/drawing/2014/main" id="{E4A945B7-2930-46D9-876F-3E24D8EB4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96" y="530441"/>
            <a:ext cx="6195049" cy="280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Діаграма відповідей у Формах. Назва запитання: 3. Чи достатній обсяг практичних (індивідуальних) занять відведено в робочій програмі на вивчення дисципліни?. Кількість відповідей: 21 відповідь.">
            <a:extLst>
              <a:ext uri="{FF2B5EF4-FFF2-40B4-BE49-F238E27FC236}">
                <a16:creationId xmlns:a16="http://schemas.microsoft.com/office/drawing/2014/main" id="{349F476A-89D4-4C31-A5D6-63B122D8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482"/>
            <a:ext cx="6034739" cy="27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Діаграма відповідей у Формах. Назва запитання: 4.   Як ви вважаєте, чи об’єктивно  ви були оцінені з дисципліни «Практикум ВХП» за 1-ий рік навчання? . Кількість відповідей: 21 відповідь.">
            <a:extLst>
              <a:ext uri="{FF2B5EF4-FFF2-40B4-BE49-F238E27FC236}">
                <a16:creationId xmlns:a16="http://schemas.microsoft.com/office/drawing/2014/main" id="{BBA5B60B-4F72-4B97-A209-363C7D9F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63" y="3667716"/>
            <a:ext cx="5979099" cy="27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04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F0C5F-7908-422D-A082-98F508087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7989" y="1249734"/>
            <a:ext cx="2515781" cy="984510"/>
          </a:xfrm>
        </p:spPr>
        <p:txBody>
          <a:bodyPr anchor="b">
            <a:normAutofit/>
          </a:bodyPr>
          <a:lstStyle/>
          <a:p>
            <a:endParaRPr lang="uk-UA" sz="5200" dirty="0">
              <a:solidFill>
                <a:schemeClr val="tx2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15DB083-C3D3-4025-8FCC-B417E627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18" y="6911139"/>
            <a:ext cx="2192766" cy="327821"/>
          </a:xfrm>
        </p:spPr>
        <p:txBody>
          <a:bodyPr>
            <a:normAutofit fontScale="85000" lnSpcReduction="20000"/>
          </a:bodyPr>
          <a:lstStyle/>
          <a:p>
            <a:endParaRPr lang="uk-UA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3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146" name="Picture 2" descr="Діаграма відповідей у Формах. Назва запитання: 5. Чи ознайомлені ви із додатковими інформаційними матеріалами (посібники, наочність, методичні рекомендації) з  дисципліни «Практикум ВХП»?. Кількість відповідей: 21 відповідь.">
            <a:extLst>
              <a:ext uri="{FF2B5EF4-FFF2-40B4-BE49-F238E27FC236}">
                <a16:creationId xmlns:a16="http://schemas.microsoft.com/office/drawing/2014/main" id="{F70F41FE-EF7B-454F-89B7-93839848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0" y="182368"/>
            <a:ext cx="5859726" cy="26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Діаграма відповідей у Формах. Назва запитання: 6.   Який вид діяльності на заняттях з Практикуму ВХП виявився для вас найскладнішим:. Кількість відповідей: 21 відповідь.">
            <a:extLst>
              <a:ext uri="{FF2B5EF4-FFF2-40B4-BE49-F238E27FC236}">
                <a16:creationId xmlns:a16="http://schemas.microsoft.com/office/drawing/2014/main" id="{28C0E362-C11D-4B27-B80F-D27BAD94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08" y="225704"/>
            <a:ext cx="6316753" cy="26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Діаграма відповідей у Формах. Назва запитання: 7.  Якою ви вважаєте дисципліну Практикум ВХП:. Кількість відповідей: 21 відповідь.">
            <a:extLst>
              <a:ext uri="{FF2B5EF4-FFF2-40B4-BE49-F238E27FC236}">
                <a16:creationId xmlns:a16="http://schemas.microsoft.com/office/drawing/2014/main" id="{EE4D2D80-98DD-4B39-BA61-E17A4925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" y="4191976"/>
            <a:ext cx="6215900" cy="26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Діаграма відповідей у Формах. Назва запитання: 8.  Як ви вважаєте, чи можна дисципліну Практикум ВХП засвоїти за допомогою дистанційних технологій навчання:. Кількість відповідей: 21 відповідь.">
            <a:extLst>
              <a:ext uri="{FF2B5EF4-FFF2-40B4-BE49-F238E27FC236}">
                <a16:creationId xmlns:a16="http://schemas.microsoft.com/office/drawing/2014/main" id="{7389DA6F-1F23-4015-A37A-2A8F0DF7F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10" y="3287339"/>
            <a:ext cx="6051240" cy="274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159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220</Words>
  <Application>Microsoft Office PowerPoint</Application>
  <PresentationFormat>Широкий екран</PresentationFormat>
  <Paragraphs>34</Paragraphs>
  <Slides>47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Franklin Gothic Demi</vt:lpstr>
      <vt:lpstr>Roboto</vt:lpstr>
      <vt:lpstr>Тема Office</vt:lpstr>
      <vt:lpstr>РЕЗУЛЬТАТИ вихідного анкетування  здобувачів ОП Середня освіта (музичне мистецтво та англійська мова) спеціальності  А4.13 Середня освіта (Мистецтво.Музичне мистецтво) з ОК 2024-2025</vt:lpstr>
      <vt:lpstr>Презентація PowerPoint</vt:lpstr>
      <vt:lpstr>Презентація PowerPoint</vt:lpstr>
      <vt:lpstr>Презентація PowerPoint</vt:lpstr>
      <vt:lpstr>ОК "Культура української мови"</vt:lpstr>
      <vt:lpstr>Презентація PowerPoint</vt:lpstr>
      <vt:lpstr>Презентація PowerPoint</vt:lpstr>
      <vt:lpstr>ОК Практикум вокально-хорової підготовки</vt:lpstr>
      <vt:lpstr>Презентація PowerPoint</vt:lpstr>
      <vt:lpstr>Презентація PowerPoint</vt:lpstr>
      <vt:lpstr>ОК Практична граматика англійської мови </vt:lpstr>
      <vt:lpstr>Презентація PowerPoint</vt:lpstr>
      <vt:lpstr>Презентація PowerPoint</vt:lpstr>
      <vt:lpstr>ОК Режисура, постановка та художнє оформлення культурно-дозвіллєвих заходів </vt:lpstr>
      <vt:lpstr>Презентація PowerPoint</vt:lpstr>
      <vt:lpstr>Презентація PowerPoint</vt:lpstr>
      <vt:lpstr>ОК "Сучасні орієнтири НУШ у викладанні музичного мистецтва"</vt:lpstr>
      <vt:lpstr> </vt:lpstr>
      <vt:lpstr>Презентація PowerPoint</vt:lpstr>
      <vt:lpstr>ОК "Теорія і методика навчання мистецтв у ЗЗСО"</vt:lpstr>
      <vt:lpstr>Презентація PowerPoint</vt:lpstr>
      <vt:lpstr>Презентація PowerPoint</vt:lpstr>
      <vt:lpstr>ОК "Філософія"</vt:lpstr>
      <vt:lpstr>Презентація PowerPoint</vt:lpstr>
      <vt:lpstr>Презентація PowerPoint</vt:lpstr>
      <vt:lpstr>ОК "Хорознавство"</vt:lpstr>
      <vt:lpstr>Презентація PowerPoint</vt:lpstr>
      <vt:lpstr>Презентація PowerPoint</vt:lpstr>
      <vt:lpstr>ОК "Історія мистецтв"</vt:lpstr>
      <vt:lpstr>Презентація PowerPoint</vt:lpstr>
      <vt:lpstr>Презентація PowerPoint</vt:lpstr>
      <vt:lpstr>ОК "Комунікативний курс англійської мови"</vt:lpstr>
      <vt:lpstr>Презентація PowerPoint</vt:lpstr>
      <vt:lpstr>Презентація PowerPoint</vt:lpstr>
      <vt:lpstr>Презентація PowerPoint</vt:lpstr>
      <vt:lpstr>ОК "Педагогіка"</vt:lpstr>
      <vt:lpstr>Презентація PowerPoint</vt:lpstr>
      <vt:lpstr>Презентація PowerPoint</vt:lpstr>
      <vt:lpstr>ОК "Сучасні інформаційні технології"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ДЯКУЄМО ЗА УВАГУ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РЕЗУЛЬТАТИ анкетування випускників БДПУ спеціальності А4.13 Середня освіта (Музичне мистецтво)</dc:title>
  <dc:creator>Vicky</dc:creator>
  <cp:lastModifiedBy>Vicky</cp:lastModifiedBy>
  <cp:revision>83</cp:revision>
  <dcterms:created xsi:type="dcterms:W3CDTF">2025-06-28T17:26:59Z</dcterms:created>
  <dcterms:modified xsi:type="dcterms:W3CDTF">2025-08-31T15:38:33Z</dcterms:modified>
</cp:coreProperties>
</file>